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7" r:id="rId5"/>
  </p:sldMasterIdLst>
  <p:notesMasterIdLst>
    <p:notesMasterId r:id="rId32"/>
  </p:notesMasterIdLst>
  <p:handoutMasterIdLst>
    <p:handoutMasterId r:id="rId33"/>
  </p:handoutMasterIdLst>
  <p:sldIdLst>
    <p:sldId id="293" r:id="rId6"/>
    <p:sldId id="298" r:id="rId7"/>
    <p:sldId id="299" r:id="rId8"/>
    <p:sldId id="300" r:id="rId9"/>
    <p:sldId id="301" r:id="rId10"/>
    <p:sldId id="302" r:id="rId11"/>
    <p:sldId id="303" r:id="rId12"/>
    <p:sldId id="304" r:id="rId13"/>
    <p:sldId id="323" r:id="rId14"/>
    <p:sldId id="306" r:id="rId15"/>
    <p:sldId id="307" r:id="rId16"/>
    <p:sldId id="308" r:id="rId17"/>
    <p:sldId id="309" r:id="rId18"/>
    <p:sldId id="310" r:id="rId19"/>
    <p:sldId id="311" r:id="rId20"/>
    <p:sldId id="312" r:id="rId21"/>
    <p:sldId id="313" r:id="rId22"/>
    <p:sldId id="315" r:id="rId23"/>
    <p:sldId id="316" r:id="rId24"/>
    <p:sldId id="324" r:id="rId25"/>
    <p:sldId id="317" r:id="rId26"/>
    <p:sldId id="319" r:id="rId27"/>
    <p:sldId id="320" r:id="rId28"/>
    <p:sldId id="321" r:id="rId29"/>
    <p:sldId id="322" r:id="rId30"/>
    <p:sldId id="297" r:id="rId31"/>
  </p:sldIdLst>
  <p:sldSz cx="16257588" cy="9144000"/>
  <p:notesSz cx="7010400" cy="92964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512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uillaume Brossard"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96D7"/>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4" autoAdjust="0"/>
    <p:restoredTop sz="63390" autoAdjust="0"/>
  </p:normalViewPr>
  <p:slideViewPr>
    <p:cSldViewPr snapToGrid="0" snapToObjects="1">
      <p:cViewPr varScale="1">
        <p:scale>
          <a:sx n="65" d="100"/>
          <a:sy n="65" d="100"/>
        </p:scale>
        <p:origin x="-1650" y="-102"/>
      </p:cViewPr>
      <p:guideLst>
        <p:guide orient="horz" pos="2880"/>
        <p:guide pos="51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387C2776-B9DD-1946-9831-785CA23AC1F1}" type="datetime1">
              <a:rPr lang="en-US" smtClean="0"/>
              <a:t>5/20/2014</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58ECB827-1CCB-B349-98A7-AAC485CBB65F}" type="slidenum">
              <a:rPr lang="en-US" smtClean="0"/>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13A1C7DD-7A43-8947-A922-8561F0BA9BCC}" type="datetime1">
              <a:rPr lang="en-US" smtClean="0"/>
              <a:t>5/20/2014</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73E9330B-B1DA-214B-A229-0CB8492B91A5}" type="slidenum">
              <a:rPr lang="en-US" smtClean="0"/>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V1.0</a:t>
            </a:r>
          </a:p>
        </p:txBody>
      </p:sp>
      <p:sp>
        <p:nvSpPr>
          <p:cNvPr id="4" name="Slide Number Placeholder 3"/>
          <p:cNvSpPr>
            <a:spLocks noGrp="1"/>
          </p:cNvSpPr>
          <p:nvPr>
            <p:ph type="sldNum" sz="quarter" idx="10"/>
          </p:nvPr>
        </p:nvSpPr>
        <p:spPr/>
        <p:txBody>
          <a:bodyPr/>
          <a:lstStyle/>
          <a:p>
            <a:fld id="{73E9330B-B1DA-214B-A229-0CB8492B91A5}" type="slidenum">
              <a:rPr lang="en-US" smtClean="0"/>
              <a:t>1</a:t>
            </a:fld>
            <a:endParaRPr lang="en-US" dirty="0"/>
          </a:p>
        </p:txBody>
      </p:sp>
    </p:spTree>
    <p:extLst>
      <p:ext uri="{BB962C8B-B14F-4D97-AF65-F5344CB8AC3E}">
        <p14:creationId xmlns:p14="http://schemas.microsoft.com/office/powerpoint/2010/main" val="2870621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10</a:t>
            </a:fld>
            <a:endParaRPr lang="en-US" dirty="0"/>
          </a:p>
        </p:txBody>
      </p:sp>
    </p:spTree>
    <p:extLst>
      <p:ext uri="{BB962C8B-B14F-4D97-AF65-F5344CB8AC3E}">
        <p14:creationId xmlns:p14="http://schemas.microsoft.com/office/powerpoint/2010/main" val="3786443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defRPr/>
            </a:pPr>
            <a:r>
              <a:rPr lang="en-US" sz="1200" dirty="0"/>
              <a:t>JSON File</a:t>
            </a:r>
          </a:p>
          <a:p>
            <a:pPr marL="349415" indent="-349415" defTabSz="828253">
              <a:buFont typeface="Arial" pitchFamily="34" charset="0"/>
              <a:buChar char="•"/>
              <a:defRPr/>
            </a:pPr>
            <a:r>
              <a:rPr lang="en-US" sz="1200" dirty="0"/>
              <a:t>Describe all resources in the stack</a:t>
            </a:r>
          </a:p>
          <a:p>
            <a:pPr defTabSz="828253">
              <a:defRPr/>
            </a:pPr>
            <a:endParaRPr lang="en-US" sz="1200" dirty="0"/>
          </a:p>
          <a:p>
            <a:pPr defTabSz="828253">
              <a:defRPr/>
            </a:pPr>
            <a:r>
              <a:rPr lang="en-US" sz="1200" dirty="0"/>
              <a:t>Template generation</a:t>
            </a:r>
          </a:p>
          <a:p>
            <a:pPr marL="349415" indent="-349415" defTabSz="828253">
              <a:buFont typeface="Arial" pitchFamily="34" charset="0"/>
              <a:buChar char="•"/>
              <a:defRPr/>
            </a:pPr>
            <a:r>
              <a:rPr lang="en-US" sz="1200" dirty="0"/>
              <a:t>A need for a simpler representation with less duplication</a:t>
            </a:r>
          </a:p>
          <a:p>
            <a:pPr defTabSz="828253">
              <a:defRPr/>
            </a:pPr>
            <a:endParaRPr lang="en-US" sz="1200" dirty="0"/>
          </a:p>
          <a:p>
            <a:pPr defTabSz="828253">
              <a:defRPr/>
            </a:pPr>
            <a:r>
              <a:rPr lang="en-US" sz="1200" dirty="0"/>
              <a:t>Create and delete stack</a:t>
            </a:r>
          </a:p>
          <a:p>
            <a:pPr marL="349415" indent="-349415">
              <a:buFont typeface="Arial" pitchFamily="34" charset="0"/>
              <a:buChar char="•"/>
            </a:pPr>
            <a:r>
              <a:rPr lang="en-US" sz="1200" dirty="0"/>
              <a:t>Easy stack management</a:t>
            </a:r>
          </a:p>
          <a:p>
            <a:endParaRPr lang="en-US" sz="1200" dirty="0"/>
          </a:p>
          <a:p>
            <a:pPr defTabSz="828253">
              <a:defRPr/>
            </a:pPr>
            <a:r>
              <a:rPr lang="en-US" sz="1200" dirty="0"/>
              <a:t>Update existing stack</a:t>
            </a:r>
          </a:p>
          <a:p>
            <a:pPr marL="349415" indent="-349415">
              <a:buFont typeface="Arial" pitchFamily="34" charset="0"/>
              <a:buChar char="•"/>
            </a:pPr>
            <a:r>
              <a:rPr lang="en-US" sz="1200" dirty="0"/>
              <a:t>Amazing capability to analyze the difference and only update needed resource</a:t>
            </a:r>
          </a:p>
          <a:p>
            <a:pPr marL="349415" indent="-349415">
              <a:buFont typeface="Arial" pitchFamily="34" charset="0"/>
              <a:buChar char="•"/>
            </a:pPr>
            <a:r>
              <a:rPr lang="en-US" sz="1200" dirty="0"/>
              <a:t>Talk about rolling update for </a:t>
            </a:r>
            <a:r>
              <a:rPr lang="en-US" sz="1200" dirty="0" err="1"/>
              <a:t>AutoScaling</a:t>
            </a:r>
            <a:r>
              <a:rPr lang="en-US" sz="1200" dirty="0"/>
              <a:t> group</a:t>
            </a:r>
          </a:p>
          <a:p>
            <a:pPr marL="349415" indent="-349415">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11</a:t>
            </a:fld>
            <a:endParaRPr lang="en-US" dirty="0"/>
          </a:p>
        </p:txBody>
      </p:sp>
    </p:spTree>
    <p:extLst>
      <p:ext uri="{BB962C8B-B14F-4D97-AF65-F5344CB8AC3E}">
        <p14:creationId xmlns:p14="http://schemas.microsoft.com/office/powerpoint/2010/main" val="2079027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Definition of the provisioning</a:t>
            </a:r>
          </a:p>
          <a:p>
            <a:pPr marL="349415" indent="-349415">
              <a:buFontTx/>
              <a:buChar char="-"/>
            </a:pPr>
            <a:r>
              <a:rPr lang="en-US" sz="1200" dirty="0"/>
              <a:t>Configure a vanilla Linux machine to be ready to operate</a:t>
            </a:r>
          </a:p>
          <a:p>
            <a:pPr marL="349415" indent="-349415">
              <a:buFontTx/>
              <a:buChar char="-"/>
            </a:pPr>
            <a:endParaRPr lang="en-US" sz="1200" dirty="0"/>
          </a:p>
          <a:p>
            <a:r>
              <a:rPr lang="en-US" sz="1200" dirty="0"/>
              <a:t>Roles and Chef</a:t>
            </a:r>
          </a:p>
          <a:p>
            <a:endParaRPr lang="en-US" sz="1200" dirty="0"/>
          </a:p>
          <a:p>
            <a:r>
              <a:rPr lang="en-US" sz="1200" dirty="0"/>
              <a:t>Upstart</a:t>
            </a:r>
          </a:p>
          <a:p>
            <a:pPr marL="349415" indent="-349415">
              <a:buFontTx/>
              <a:buChar char="-"/>
            </a:pPr>
            <a:endParaRPr lang="en-US" sz="1200" dirty="0"/>
          </a:p>
          <a:p>
            <a:r>
              <a:rPr lang="en-US" sz="1200" dirty="0"/>
              <a:t>Vagrant</a:t>
            </a:r>
          </a:p>
          <a:p>
            <a:pPr marL="349415" indent="-349415" defTabSz="828253">
              <a:buFontTx/>
              <a:buChar char="-"/>
              <a:defRPr/>
            </a:pPr>
            <a:r>
              <a:rPr lang="en-US" sz="1200" dirty="0"/>
              <a:t>Great way to quickly test Chef cookbooks</a:t>
            </a:r>
          </a:p>
          <a:p>
            <a:pPr marL="349415" indent="-349415" defTabSz="828253">
              <a:buFontTx/>
              <a:buChar char="-"/>
              <a:defRPr/>
            </a:pPr>
            <a:r>
              <a:rPr lang="en-US" sz="1200" dirty="0"/>
              <a:t>We had greater plan for Vagrant usage at the beginning but we only use it to test cookbooks.</a:t>
            </a:r>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12</a:t>
            </a:fld>
            <a:endParaRPr lang="en-US" dirty="0"/>
          </a:p>
        </p:txBody>
      </p:sp>
    </p:spTree>
    <p:extLst>
      <p:ext uri="{BB962C8B-B14F-4D97-AF65-F5344CB8AC3E}">
        <p14:creationId xmlns:p14="http://schemas.microsoft.com/office/powerpoint/2010/main" val="1035240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Steps from a vanilla Ubuntu image to a machine running our service</a:t>
            </a:r>
          </a:p>
          <a:p>
            <a:endParaRPr lang="en-US" sz="1200" dirty="0"/>
          </a:p>
          <a:p>
            <a:r>
              <a:rPr lang="en-US" sz="1200" dirty="0"/>
              <a:t>Image</a:t>
            </a:r>
          </a:p>
          <a:p>
            <a:pPr marL="349415" indent="-349415">
              <a:buFont typeface="Arial" pitchFamily="34" charset="0"/>
              <a:buChar char="•"/>
            </a:pPr>
            <a:r>
              <a:rPr lang="en-US" sz="1200" dirty="0"/>
              <a:t>We choose to not start from a baked image because the provisioning time is still low 5 minutes.</a:t>
            </a:r>
          </a:p>
          <a:p>
            <a:pPr marL="349415" indent="-349415">
              <a:buFont typeface="Arial" pitchFamily="34" charset="0"/>
              <a:buChar char="•"/>
            </a:pPr>
            <a:r>
              <a:rPr lang="en-US" sz="1200" dirty="0"/>
              <a:t>We see image generation as an optimization.</a:t>
            </a:r>
          </a:p>
          <a:p>
            <a:endParaRPr lang="en-US" sz="1200" dirty="0">
              <a:solidFill>
                <a:srgbClr val="FF0000"/>
              </a:solidFill>
            </a:endParaRPr>
          </a:p>
        </p:txBody>
      </p:sp>
      <p:sp>
        <p:nvSpPr>
          <p:cNvPr id="4" name="Slide Number Placeholder 3"/>
          <p:cNvSpPr>
            <a:spLocks noGrp="1"/>
          </p:cNvSpPr>
          <p:nvPr>
            <p:ph type="sldNum" sz="quarter" idx="10"/>
          </p:nvPr>
        </p:nvSpPr>
        <p:spPr/>
        <p:txBody>
          <a:bodyPr/>
          <a:lstStyle/>
          <a:p>
            <a:fld id="{73E9330B-B1DA-214B-A229-0CB8492B91A5}" type="slidenum">
              <a:rPr lang="en-US" smtClean="0"/>
              <a:t>13</a:t>
            </a:fld>
            <a:endParaRPr lang="en-US" dirty="0"/>
          </a:p>
        </p:txBody>
      </p:sp>
    </p:spTree>
    <p:extLst>
      <p:ext uri="{BB962C8B-B14F-4D97-AF65-F5344CB8AC3E}">
        <p14:creationId xmlns:p14="http://schemas.microsoft.com/office/powerpoint/2010/main" val="4180817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Main Data</a:t>
            </a:r>
            <a:r>
              <a:rPr lang="en-US" sz="1200" baseline="0" dirty="0" smtClean="0"/>
              <a:t> Store is </a:t>
            </a:r>
            <a:r>
              <a:rPr lang="en-US" sz="1200" baseline="0" dirty="0" err="1" smtClean="0"/>
              <a:t>MongoDB</a:t>
            </a:r>
            <a:endParaRPr lang="en-US" sz="1200" baseline="0" dirty="0" smtClean="0"/>
          </a:p>
          <a:p>
            <a:r>
              <a:rPr lang="en-US" sz="1200" baseline="0" dirty="0" err="1" smtClean="0"/>
              <a:t>PostgreSQL</a:t>
            </a:r>
            <a:r>
              <a:rPr lang="en-US" sz="1200" baseline="0" dirty="0" smtClean="0"/>
              <a:t> on RDS for the mapping service</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14</a:t>
            </a:fld>
            <a:endParaRPr lang="en-US" dirty="0"/>
          </a:p>
        </p:txBody>
      </p:sp>
    </p:spTree>
    <p:extLst>
      <p:ext uri="{BB962C8B-B14F-4D97-AF65-F5344CB8AC3E}">
        <p14:creationId xmlns:p14="http://schemas.microsoft.com/office/powerpoint/2010/main" val="4162740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15</a:t>
            </a:fld>
            <a:endParaRPr lang="en-US" dirty="0"/>
          </a:p>
        </p:txBody>
      </p:sp>
    </p:spTree>
    <p:extLst>
      <p:ext uri="{BB962C8B-B14F-4D97-AF65-F5344CB8AC3E}">
        <p14:creationId xmlns:p14="http://schemas.microsoft.com/office/powerpoint/2010/main" val="1931479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16</a:t>
            </a:fld>
            <a:endParaRPr lang="en-US" dirty="0"/>
          </a:p>
        </p:txBody>
      </p:sp>
    </p:spTree>
    <p:extLst>
      <p:ext uri="{BB962C8B-B14F-4D97-AF65-F5344CB8AC3E}">
        <p14:creationId xmlns:p14="http://schemas.microsoft.com/office/powerpoint/2010/main" val="2444297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17</a:t>
            </a:fld>
            <a:endParaRPr lang="en-US" dirty="0"/>
          </a:p>
        </p:txBody>
      </p:sp>
    </p:spTree>
    <p:extLst>
      <p:ext uri="{BB962C8B-B14F-4D97-AF65-F5344CB8AC3E}">
        <p14:creationId xmlns:p14="http://schemas.microsoft.com/office/powerpoint/2010/main" val="2121991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Stack family is a represented by a URL, the data evolve over time.</a:t>
            </a:r>
          </a:p>
          <a:p>
            <a:endParaRPr lang="en-US" sz="1200" dirty="0"/>
          </a:p>
          <a:p>
            <a:r>
              <a:rPr lang="en-US" sz="1200" dirty="0"/>
              <a:t>Each stack family has his own data, this allow to properly test data migration.</a:t>
            </a:r>
          </a:p>
          <a:p>
            <a:endParaRPr lang="en-US" sz="1200" dirty="0"/>
          </a:p>
          <a:p>
            <a:r>
              <a:rPr lang="en-US" sz="1200" dirty="0"/>
              <a:t>Seems obvious; but we delayed it a bit and it causes us issues.</a:t>
            </a:r>
          </a:p>
        </p:txBody>
      </p:sp>
      <p:sp>
        <p:nvSpPr>
          <p:cNvPr id="4" name="Slide Number Placeholder 3"/>
          <p:cNvSpPr>
            <a:spLocks noGrp="1"/>
          </p:cNvSpPr>
          <p:nvPr>
            <p:ph type="sldNum" sz="quarter" idx="10"/>
          </p:nvPr>
        </p:nvSpPr>
        <p:spPr/>
        <p:txBody>
          <a:bodyPr/>
          <a:lstStyle/>
          <a:p>
            <a:fld id="{73E9330B-B1DA-214B-A229-0CB8492B91A5}" type="slidenum">
              <a:rPr lang="en-US" smtClean="0"/>
              <a:t>18</a:t>
            </a:fld>
            <a:endParaRPr lang="en-US" dirty="0"/>
          </a:p>
        </p:txBody>
      </p:sp>
    </p:spTree>
    <p:extLst>
      <p:ext uri="{BB962C8B-B14F-4D97-AF65-F5344CB8AC3E}">
        <p14:creationId xmlns:p14="http://schemas.microsoft.com/office/powerpoint/2010/main" val="4257390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For us, Deployment</a:t>
            </a:r>
            <a:r>
              <a:rPr lang="en-US" sz="1200" baseline="0" dirty="0" smtClean="0"/>
              <a:t> and scaling is not just a matter of creating the stack in the cloud. It’s also about providing developers tools to be able to manage and control that scaling.</a:t>
            </a:r>
          </a:p>
          <a:p>
            <a:r>
              <a:rPr lang="en-US" sz="1200" baseline="0" dirty="0" smtClean="0"/>
              <a:t>Amazon already offers a lot of tools and metrics at the instance level, but we soon found out we needed more information about the services themselves.</a:t>
            </a:r>
          </a:p>
          <a:p>
            <a:endParaRPr lang="en-US" sz="1200" baseline="0" dirty="0" smtClean="0"/>
          </a:p>
          <a:p>
            <a:r>
              <a:rPr lang="en-US" sz="1200" baseline="0" dirty="0" smtClean="0"/>
              <a:t>Early in the life of our product, we created a </a:t>
            </a:r>
            <a:r>
              <a:rPr lang="en-US" sz="1200" baseline="0" dirty="0" err="1" smtClean="0"/>
              <a:t>SysAdmin</a:t>
            </a:r>
            <a:r>
              <a:rPr lang="en-US" sz="1200" baseline="0" dirty="0" smtClean="0"/>
              <a:t> Portal</a:t>
            </a:r>
          </a:p>
          <a:p>
            <a:pPr marL="171450" indent="-171450">
              <a:buFont typeface="Arial" pitchFamily="34" charset="0"/>
              <a:buChar char="•"/>
            </a:pPr>
            <a:r>
              <a:rPr lang="en-US" sz="1200" dirty="0" smtClean="0"/>
              <a:t>To </a:t>
            </a:r>
            <a:r>
              <a:rPr lang="en-US" sz="1200" dirty="0"/>
              <a:t>know the state of the stack and what happens in the </a:t>
            </a:r>
            <a:r>
              <a:rPr lang="en-US" sz="1200" dirty="0" smtClean="0"/>
              <a:t>past.</a:t>
            </a:r>
            <a:endParaRPr lang="en-US" sz="1200" dirty="0"/>
          </a:p>
          <a:p>
            <a:pPr marL="171450" indent="-171450">
              <a:buFont typeface="Arial" pitchFamily="34" charset="0"/>
              <a:buChar char="•"/>
            </a:pPr>
            <a:r>
              <a:rPr lang="en-US" sz="1200" dirty="0" smtClean="0"/>
              <a:t>Monitor </a:t>
            </a:r>
            <a:r>
              <a:rPr lang="en-US" sz="1200" dirty="0"/>
              <a:t>page </a:t>
            </a:r>
            <a:r>
              <a:rPr lang="en-US" sz="1200" dirty="0" smtClean="0"/>
              <a:t>show the </a:t>
            </a:r>
            <a:r>
              <a:rPr lang="en-US" sz="1200" dirty="0"/>
              <a:t>individual status of each services and his dependencies</a:t>
            </a:r>
            <a:r>
              <a:rPr lang="en-US" sz="1200" dirty="0" smtClean="0"/>
              <a:t>.</a:t>
            </a:r>
          </a:p>
          <a:p>
            <a:pPr marL="171450" indent="-171450">
              <a:buFont typeface="Arial" pitchFamily="34" charset="0"/>
              <a:buChar char="•"/>
            </a:pPr>
            <a:r>
              <a:rPr lang="en-US" sz="1200" dirty="0" smtClean="0"/>
              <a:t>Dynamic</a:t>
            </a:r>
            <a:r>
              <a:rPr lang="en-US" sz="1200" baseline="0" dirty="0" smtClean="0"/>
              <a:t> service logs</a:t>
            </a:r>
          </a:p>
          <a:p>
            <a:pPr marL="171450" indent="-171450">
              <a:buFont typeface="Arial" pitchFamily="34" charset="0"/>
              <a:buChar char="•"/>
            </a:pPr>
            <a:r>
              <a:rPr lang="en-US" sz="1200" baseline="0" dirty="0" smtClean="0"/>
              <a:t>Tracing</a:t>
            </a:r>
            <a:endParaRPr lang="en-US" sz="1200" dirty="0"/>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19</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 January </a:t>
            </a:r>
            <a:r>
              <a:rPr lang="en-US" sz="1200" dirty="0"/>
              <a:t>2013, M&amp;E </a:t>
            </a:r>
            <a:r>
              <a:rPr lang="en-US" sz="1200" dirty="0" smtClean="0"/>
              <a:t>started</a:t>
            </a:r>
            <a:r>
              <a:rPr lang="en-US" sz="1200" baseline="0" dirty="0" smtClean="0"/>
              <a:t> a new initiative named </a:t>
            </a:r>
            <a:r>
              <a:rPr lang="en-US" sz="1200" dirty="0" smtClean="0"/>
              <a:t>Cloud Services. David and myself were part</a:t>
            </a:r>
            <a:r>
              <a:rPr lang="en-US" sz="1200" baseline="0" dirty="0" smtClean="0"/>
              <a:t> among the first member of that group. We were to be responsible, among other things, of the deployment of the stack.</a:t>
            </a:r>
            <a:endParaRPr lang="en-US" sz="1200" dirty="0"/>
          </a:p>
          <a:p>
            <a:r>
              <a:rPr lang="en-US" sz="1200" dirty="0"/>
              <a:t>Our mission: </a:t>
            </a:r>
          </a:p>
          <a:p>
            <a:pPr marL="349415" indent="-349415">
              <a:buFontTx/>
              <a:buChar char="-"/>
            </a:pPr>
            <a:r>
              <a:rPr lang="en-US" sz="1200" dirty="0"/>
              <a:t>Open the Cloud to Artists and Managers using M&amp;E products</a:t>
            </a:r>
          </a:p>
          <a:p>
            <a:pPr marL="349415" indent="-349415">
              <a:buFontTx/>
              <a:buChar char="-"/>
            </a:pPr>
            <a:r>
              <a:rPr lang="en-US" sz="1200" dirty="0"/>
              <a:t>Empower our users with collaboration features</a:t>
            </a:r>
          </a:p>
          <a:p>
            <a:pPr marL="349415" indent="-349415">
              <a:buFontTx/>
              <a:buChar char="-"/>
            </a:pPr>
            <a:endParaRPr lang="en-US" sz="1200" dirty="0"/>
          </a:p>
          <a:p>
            <a:r>
              <a:rPr lang="en-US" sz="1200" dirty="0"/>
              <a:t>The Product:</a:t>
            </a:r>
          </a:p>
          <a:p>
            <a:pPr marL="349415" indent="-349415">
              <a:buFontTx/>
              <a:buChar char="-"/>
            </a:pPr>
            <a:r>
              <a:rPr lang="en-US" sz="1200" dirty="0"/>
              <a:t>Multi-segment team</a:t>
            </a:r>
          </a:p>
          <a:p>
            <a:pPr marL="349415" indent="-349415">
              <a:buFontTx/>
              <a:buChar char="-"/>
            </a:pPr>
            <a:r>
              <a:rPr lang="en-US" sz="1200" dirty="0"/>
              <a:t>In-DCC integration</a:t>
            </a:r>
          </a:p>
          <a:p>
            <a:pPr marL="349415" indent="-349415">
              <a:buFontTx/>
              <a:buChar char="-"/>
            </a:pPr>
            <a:r>
              <a:rPr lang="en-US" sz="1200" dirty="0"/>
              <a:t>Tray Application</a:t>
            </a:r>
          </a:p>
          <a:p>
            <a:pPr marL="349415" indent="-349415">
              <a:buFontTx/>
              <a:buChar char="-"/>
            </a:pPr>
            <a:r>
              <a:rPr lang="en-US" sz="1200" dirty="0"/>
              <a:t>Specialized Web Services</a:t>
            </a:r>
          </a:p>
          <a:p>
            <a:pPr marL="349415" indent="-349415">
              <a:buFontTx/>
              <a:buChar char="-"/>
            </a:pPr>
            <a:r>
              <a:rPr lang="en-US" sz="1200" dirty="0"/>
              <a:t>Core stack for inter-operability</a:t>
            </a:r>
          </a:p>
          <a:p>
            <a:endParaRPr lang="en-US" sz="1200" dirty="0"/>
          </a:p>
          <a:p>
            <a:r>
              <a:rPr lang="en-US" sz="1200" dirty="0"/>
              <a:t>Challenge:</a:t>
            </a:r>
          </a:p>
          <a:p>
            <a:pPr marL="349415" indent="-349415">
              <a:buFontTx/>
              <a:buChar char="-"/>
            </a:pPr>
            <a:r>
              <a:rPr lang="en-US" sz="1200" dirty="0"/>
              <a:t>Build a deployment process flexible enough to support deployment of a multi-segment product.</a:t>
            </a:r>
          </a:p>
          <a:p>
            <a:pPr marL="349415" indent="-349415">
              <a:buFontTx/>
              <a:buChar char="-"/>
            </a:pPr>
            <a:r>
              <a:rPr lang="en-US" sz="1200" dirty="0"/>
              <a:t>None of the products where precisely defined initially</a:t>
            </a:r>
          </a:p>
          <a:p>
            <a:pPr marL="349415" indent="-349415">
              <a:buFontTx/>
              <a:buChar char="-"/>
            </a:pP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2</a:t>
            </a:fld>
            <a:endParaRPr lang="en-US" dirty="0"/>
          </a:p>
        </p:txBody>
      </p:sp>
    </p:spTree>
    <p:extLst>
      <p:ext uri="{BB962C8B-B14F-4D97-AF65-F5344CB8AC3E}">
        <p14:creationId xmlns:p14="http://schemas.microsoft.com/office/powerpoint/2010/main" val="3262013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It’s important that developers</a:t>
            </a:r>
            <a:r>
              <a:rPr lang="en-US" sz="1200" baseline="0" dirty="0" smtClean="0"/>
              <a:t> have the feeling that they can rely on the logs.</a:t>
            </a:r>
          </a:p>
          <a:p>
            <a:pPr marL="171450" indent="-171450">
              <a:buFont typeface="Arial" pitchFamily="34" charset="0"/>
              <a:buChar char="•"/>
            </a:pPr>
            <a:r>
              <a:rPr lang="en-US" sz="1200" baseline="0" dirty="0" smtClean="0"/>
              <a:t>Use at will</a:t>
            </a:r>
          </a:p>
          <a:p>
            <a:pPr marL="171450" indent="-171450">
              <a:buFont typeface="Arial" pitchFamily="34" charset="0"/>
              <a:buChar char="•"/>
            </a:pPr>
            <a:r>
              <a:rPr lang="en-US" sz="1200" baseline="0" dirty="0" smtClean="0"/>
              <a:t>Will not slow the stack</a:t>
            </a:r>
          </a:p>
          <a:p>
            <a:pPr marL="0" indent="0">
              <a:buFont typeface="Arial" pitchFamily="34" charset="0"/>
              <a:buNone/>
            </a:pPr>
            <a:endParaRPr lang="en-US" sz="1200" dirty="0" smtClean="0"/>
          </a:p>
          <a:p>
            <a:r>
              <a:rPr lang="en-US" sz="1200" dirty="0" smtClean="0"/>
              <a:t>To prevent</a:t>
            </a:r>
            <a:r>
              <a:rPr lang="en-US" sz="1200" baseline="0" dirty="0" smtClean="0"/>
              <a:t> logs from slowing down the system</a:t>
            </a:r>
          </a:p>
          <a:p>
            <a:pPr marL="171450" marR="0" indent="-171450" algn="l" defTabSz="812810" rtl="0" eaLnBrk="1" fontAlgn="auto" latinLnBrk="0" hangingPunct="1">
              <a:lnSpc>
                <a:spcPct val="100000"/>
              </a:lnSpc>
              <a:spcBef>
                <a:spcPts val="0"/>
              </a:spcBef>
              <a:spcAft>
                <a:spcPts val="0"/>
              </a:spcAft>
              <a:buClrTx/>
              <a:buSzTx/>
              <a:buFont typeface="Arial" pitchFamily="34" charset="0"/>
              <a:buChar char="•"/>
              <a:tabLst/>
              <a:defRPr/>
            </a:pPr>
            <a:r>
              <a:rPr lang="en-US" sz="1200" dirty="0" err="1" smtClean="0"/>
              <a:t>RabbitMQ</a:t>
            </a:r>
            <a:r>
              <a:rPr lang="en-US" sz="1200" dirty="0" smtClean="0"/>
              <a:t> queue to control the flow of logs message in case of huge spikes.</a:t>
            </a:r>
          </a:p>
          <a:p>
            <a:pPr marL="171450" marR="0" indent="-171450" algn="l" defTabSz="812810" rtl="0" eaLnBrk="1" fontAlgn="auto" latinLnBrk="0" hangingPunct="1">
              <a:lnSpc>
                <a:spcPct val="100000"/>
              </a:lnSpc>
              <a:spcBef>
                <a:spcPts val="0"/>
              </a:spcBef>
              <a:spcAft>
                <a:spcPts val="0"/>
              </a:spcAft>
              <a:buClrTx/>
              <a:buSzTx/>
              <a:buFont typeface="Arial" pitchFamily="34" charset="0"/>
              <a:buChar char="•"/>
              <a:tabLst/>
              <a:defRPr/>
            </a:pPr>
            <a:r>
              <a:rPr lang="en-US" sz="1200" dirty="0" err="1" smtClean="0"/>
              <a:t>MongoDB</a:t>
            </a:r>
            <a:r>
              <a:rPr lang="en-US" sz="1200" baseline="0" dirty="0" smtClean="0"/>
              <a:t> capped collection to limit the logs size</a:t>
            </a:r>
          </a:p>
          <a:p>
            <a:pPr marL="171450" marR="0" indent="-171450" algn="l" defTabSz="812810" rtl="0" eaLnBrk="1" fontAlgn="auto" latinLnBrk="0" hangingPunct="1">
              <a:lnSpc>
                <a:spcPct val="100000"/>
              </a:lnSpc>
              <a:spcBef>
                <a:spcPts val="0"/>
              </a:spcBef>
              <a:spcAft>
                <a:spcPts val="0"/>
              </a:spcAft>
              <a:buClrTx/>
              <a:buSzTx/>
              <a:buFont typeface="Arial" pitchFamily="34" charset="0"/>
              <a:buChar char="•"/>
              <a:tabLst/>
              <a:defRPr/>
            </a:pPr>
            <a:endParaRPr lang="en-US" sz="1200" baseline="0" dirty="0" smtClean="0"/>
          </a:p>
          <a:p>
            <a:pPr marL="0" marR="0" indent="0" algn="l" defTabSz="812810" rtl="0" eaLnBrk="1" fontAlgn="auto" latinLnBrk="0" hangingPunct="1">
              <a:lnSpc>
                <a:spcPct val="100000"/>
              </a:lnSpc>
              <a:spcBef>
                <a:spcPts val="0"/>
              </a:spcBef>
              <a:spcAft>
                <a:spcPts val="0"/>
              </a:spcAft>
              <a:buClrTx/>
              <a:buSzTx/>
              <a:buFont typeface="Arial" pitchFamily="34" charset="0"/>
              <a:buNone/>
              <a:tabLst/>
              <a:defRPr/>
            </a:pPr>
            <a:r>
              <a:rPr lang="en-US" sz="1200" baseline="0" dirty="0" smtClean="0"/>
              <a:t>Different level of logs (fatal, error, warning, info)</a:t>
            </a:r>
          </a:p>
          <a:p>
            <a:pPr marL="0" marR="0" indent="0" algn="l" defTabSz="812810" rtl="0" eaLnBrk="1" fontAlgn="auto" latinLnBrk="0" hangingPunct="1">
              <a:lnSpc>
                <a:spcPct val="100000"/>
              </a:lnSpc>
              <a:spcBef>
                <a:spcPts val="0"/>
              </a:spcBef>
              <a:spcAft>
                <a:spcPts val="0"/>
              </a:spcAft>
              <a:buClrTx/>
              <a:buSzTx/>
              <a:buFont typeface="Arial" pitchFamily="34" charset="0"/>
              <a:buNone/>
              <a:tabLst/>
              <a:defRPr/>
            </a:pPr>
            <a:endParaRPr lang="en-US" sz="1200" baseline="0" dirty="0" smtClean="0"/>
          </a:p>
          <a:p>
            <a:pPr marL="0" marR="0" indent="0" algn="l" defTabSz="812810" rtl="0" eaLnBrk="1" fontAlgn="auto" latinLnBrk="0" hangingPunct="1">
              <a:lnSpc>
                <a:spcPct val="100000"/>
              </a:lnSpc>
              <a:spcBef>
                <a:spcPts val="0"/>
              </a:spcBef>
              <a:spcAft>
                <a:spcPts val="0"/>
              </a:spcAft>
              <a:buClrTx/>
              <a:buSzTx/>
              <a:buFont typeface="Arial" pitchFamily="34" charset="0"/>
              <a:buNone/>
              <a:tabLst/>
              <a:defRPr/>
            </a:pPr>
            <a:r>
              <a:rPr lang="en-US" sz="1200" baseline="0" dirty="0" smtClean="0"/>
              <a:t>Logger Watcher</a:t>
            </a:r>
          </a:p>
          <a:p>
            <a:pPr marL="171450" marR="0" indent="-171450" algn="l" defTabSz="81281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Notify </a:t>
            </a:r>
            <a:r>
              <a:rPr lang="en-US" sz="1200" baseline="0" dirty="0" err="1" smtClean="0"/>
              <a:t>SysAdmin</a:t>
            </a:r>
            <a:r>
              <a:rPr lang="en-US" sz="1200" baseline="0" dirty="0" smtClean="0"/>
              <a:t> when something unexpected happen</a:t>
            </a:r>
          </a:p>
          <a:p>
            <a:pPr marL="171450" marR="0" indent="-171450" algn="l" defTabSz="81281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Filter (level, service, poll interval)</a:t>
            </a:r>
            <a:endParaRPr lang="en-US" sz="1200" dirty="0" smtClean="0"/>
          </a:p>
          <a:p>
            <a:pPr marL="171450" indent="-171450">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20</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smtClean="0"/>
              <a:t>One</a:t>
            </a:r>
            <a:r>
              <a:rPr lang="en-US" sz="1200" b="0" baseline="0" dirty="0" smtClean="0"/>
              <a:t> of the first service/tool we worked on.</a:t>
            </a:r>
          </a:p>
          <a:p>
            <a:r>
              <a:rPr lang="en-US" sz="1200" b="0" baseline="0" dirty="0" smtClean="0"/>
              <a:t>Currently working on a refresh.</a:t>
            </a:r>
            <a:endParaRPr lang="en-US" sz="1200" b="0" dirty="0"/>
          </a:p>
        </p:txBody>
      </p:sp>
      <p:sp>
        <p:nvSpPr>
          <p:cNvPr id="4" name="Slide Number Placeholder 3"/>
          <p:cNvSpPr>
            <a:spLocks noGrp="1"/>
          </p:cNvSpPr>
          <p:nvPr>
            <p:ph type="sldNum" sz="quarter" idx="10"/>
          </p:nvPr>
        </p:nvSpPr>
        <p:spPr/>
        <p:txBody>
          <a:bodyPr/>
          <a:lstStyle/>
          <a:p>
            <a:fld id="{73E9330B-B1DA-214B-A229-0CB8492B91A5}" type="slidenum">
              <a:rPr lang="en-US" smtClean="0"/>
              <a:t>21</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smtClean="0"/>
              <a:t>Built</a:t>
            </a:r>
            <a:r>
              <a:rPr lang="en-US" sz="1200" b="0" baseline="0" dirty="0" smtClean="0"/>
              <a:t> using the same architecture as logs.</a:t>
            </a:r>
          </a:p>
          <a:p>
            <a:endParaRPr lang="en-US" sz="1200" b="0" baseline="0" dirty="0" smtClean="0"/>
          </a:p>
          <a:p>
            <a:r>
              <a:rPr lang="en-US" sz="1200" b="0" baseline="0" dirty="0" smtClean="0"/>
              <a:t>Allow us to follow a request in the system, from the user through each services and back to the user.</a:t>
            </a:r>
            <a:endParaRPr lang="en-US" sz="1200" b="0" dirty="0"/>
          </a:p>
        </p:txBody>
      </p:sp>
      <p:sp>
        <p:nvSpPr>
          <p:cNvPr id="4" name="Slide Number Placeholder 3"/>
          <p:cNvSpPr>
            <a:spLocks noGrp="1"/>
          </p:cNvSpPr>
          <p:nvPr>
            <p:ph type="sldNum" sz="quarter" idx="10"/>
          </p:nvPr>
        </p:nvSpPr>
        <p:spPr/>
        <p:txBody>
          <a:bodyPr/>
          <a:lstStyle/>
          <a:p>
            <a:fld id="{73E9330B-B1DA-214B-A229-0CB8492B91A5}" type="slidenum">
              <a:rPr lang="en-US" smtClean="0"/>
              <a:t>22</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defRPr/>
            </a:pPr>
            <a:r>
              <a:rPr lang="en-US" sz="1200" dirty="0" smtClean="0"/>
              <a:t>In the continuation of providing</a:t>
            </a:r>
            <a:r>
              <a:rPr lang="en-US" sz="1200" baseline="0" dirty="0" smtClean="0"/>
              <a:t> developers with tools, we worked on a set of scripts to help developers debugging their services.</a:t>
            </a:r>
          </a:p>
          <a:p>
            <a:pPr defTabSz="828253">
              <a:defRPr/>
            </a:pPr>
            <a:endParaRPr lang="en-US" sz="1200" baseline="0" dirty="0" smtClean="0"/>
          </a:p>
          <a:p>
            <a:pPr defTabSz="828253">
              <a:defRPr/>
            </a:pPr>
            <a:r>
              <a:rPr lang="en-US" sz="1200" baseline="0" dirty="0" smtClean="0"/>
              <a:t>We can basically access any services in the stack with a simple command.</a:t>
            </a:r>
          </a:p>
          <a:p>
            <a:pPr marL="171450" indent="-171450" defTabSz="828253">
              <a:buFont typeface="Arial" pitchFamily="34" charset="0"/>
              <a:buChar char="•"/>
              <a:defRPr/>
            </a:pPr>
            <a:r>
              <a:rPr lang="en-US" sz="1200" baseline="0" dirty="0" smtClean="0"/>
              <a:t>Create a tunnel to any instance</a:t>
            </a:r>
          </a:p>
          <a:p>
            <a:pPr marL="171450" indent="-171450" defTabSz="828253">
              <a:buFont typeface="Arial" pitchFamily="34" charset="0"/>
              <a:buChar char="•"/>
              <a:defRPr/>
            </a:pPr>
            <a:r>
              <a:rPr lang="en-US" sz="1200" baseline="0" dirty="0" smtClean="0"/>
              <a:t>Tunnel to </a:t>
            </a:r>
            <a:r>
              <a:rPr lang="en-US" sz="1200" baseline="0" dirty="0" err="1" smtClean="0"/>
              <a:t>MongoDB</a:t>
            </a:r>
            <a:r>
              <a:rPr lang="en-US" sz="1200" baseline="0" dirty="0" smtClean="0"/>
              <a:t>, allowing use of </a:t>
            </a:r>
            <a:r>
              <a:rPr lang="en-US" sz="1200" baseline="0" dirty="0" err="1" smtClean="0"/>
              <a:t>MongoDB</a:t>
            </a:r>
            <a:r>
              <a:rPr lang="en-US" sz="1200" baseline="0" dirty="0" smtClean="0"/>
              <a:t> admin tools like </a:t>
            </a:r>
            <a:r>
              <a:rPr lang="en-US" sz="1200" baseline="0" dirty="0" err="1" smtClean="0"/>
              <a:t>RoboMongo</a:t>
            </a:r>
            <a:endParaRPr lang="en-US" sz="1200" baseline="0" dirty="0" smtClean="0"/>
          </a:p>
          <a:p>
            <a:pPr marL="171450" indent="-171450" defTabSz="828253">
              <a:buFont typeface="Arial" pitchFamily="34" charset="0"/>
              <a:buChar char="•"/>
              <a:defRPr/>
            </a:pPr>
            <a:r>
              <a:rPr lang="en-US" sz="1200" baseline="0" dirty="0" smtClean="0"/>
              <a:t>Node.js remote debugging</a:t>
            </a:r>
            <a:endParaRPr lang="en-US" sz="1200" dirty="0"/>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23</a:t>
            </a:fld>
            <a:endParaRPr lang="en-US" dirty="0"/>
          </a:p>
        </p:txBody>
      </p:sp>
    </p:spTree>
    <p:extLst>
      <p:ext uri="{BB962C8B-B14F-4D97-AF65-F5344CB8AC3E}">
        <p14:creationId xmlns:p14="http://schemas.microsoft.com/office/powerpoint/2010/main" val="4232499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Deployment </a:t>
            </a:r>
            <a:r>
              <a:rPr lang="en-US" sz="1200" dirty="0"/>
              <a:t>from day </a:t>
            </a:r>
            <a:r>
              <a:rPr lang="en-US" sz="1200" dirty="0" smtClean="0"/>
              <a:t>1</a:t>
            </a:r>
          </a:p>
          <a:p>
            <a:pPr marL="171450" indent="-171450">
              <a:buFont typeface="Arial" pitchFamily="34" charset="0"/>
              <a:buChar char="•"/>
            </a:pPr>
            <a:r>
              <a:rPr lang="en-US" sz="1200" dirty="0" smtClean="0"/>
              <a:t>Working</a:t>
            </a:r>
            <a:r>
              <a:rPr lang="en-US" sz="1200" baseline="0" dirty="0" smtClean="0"/>
              <a:t> on deployment from day 1 is a really good idea. You end up investing a lot of time in your deployment. You also makes mistake and identify workflow issue on usage, so the more you use it, the earlier you are going to identify and improve your process.</a:t>
            </a:r>
            <a:endParaRPr lang="en-US" sz="1200" dirty="0"/>
          </a:p>
          <a:p>
            <a:endParaRPr lang="en-US" sz="1200" dirty="0"/>
          </a:p>
          <a:p>
            <a:r>
              <a:rPr lang="en-US" sz="1200" dirty="0"/>
              <a:t>Investment in </a:t>
            </a:r>
            <a:r>
              <a:rPr lang="en-US" sz="1200" dirty="0" smtClean="0"/>
              <a:t>development/deployment tools</a:t>
            </a:r>
          </a:p>
          <a:p>
            <a:pPr marL="171450" indent="-171450">
              <a:buFont typeface="Arial" pitchFamily="34" charset="0"/>
              <a:buChar char="•"/>
            </a:pPr>
            <a:r>
              <a:rPr lang="en-US" sz="1200" dirty="0" smtClean="0"/>
              <a:t>Do not wait</a:t>
            </a:r>
            <a:r>
              <a:rPr lang="en-US" sz="1200" baseline="0" dirty="0" smtClean="0"/>
              <a:t> to hit a problem before putting tools in place. There is nothing worst than trying to resolve a problem blindly.</a:t>
            </a:r>
            <a:endParaRPr lang="en-US" sz="1200" dirty="0"/>
          </a:p>
          <a:p>
            <a:endParaRPr lang="en-US" sz="1200" dirty="0"/>
          </a:p>
          <a:p>
            <a:r>
              <a:rPr lang="en-US" sz="1200" dirty="0"/>
              <a:t>“Local” </a:t>
            </a:r>
            <a:r>
              <a:rPr lang="en-US" sz="1200" dirty="0" smtClean="0"/>
              <a:t>Deployment</a:t>
            </a:r>
          </a:p>
          <a:p>
            <a:pPr marL="171450" indent="-171450">
              <a:buFont typeface="Arial" pitchFamily="34" charset="0"/>
              <a:buChar char="•"/>
            </a:pPr>
            <a:r>
              <a:rPr lang="en-US" sz="1200" dirty="0" smtClean="0"/>
              <a:t>Vagrant</a:t>
            </a:r>
          </a:p>
          <a:p>
            <a:pPr marL="171450" indent="-171450">
              <a:buFont typeface="Arial" pitchFamily="34" charset="0"/>
              <a:buChar char="•"/>
            </a:pPr>
            <a:r>
              <a:rPr lang="en-US" sz="1200" dirty="0" smtClean="0"/>
              <a:t>Cross-platform technology</a:t>
            </a:r>
          </a:p>
          <a:p>
            <a:pPr marL="171450" indent="-171450">
              <a:buFont typeface="Arial" pitchFamily="34" charset="0"/>
              <a:buChar char="•"/>
            </a:pPr>
            <a:r>
              <a:rPr lang="en-US" sz="1200" dirty="0" smtClean="0"/>
              <a:t>“Full</a:t>
            </a:r>
            <a:r>
              <a:rPr lang="en-US" sz="1200" dirty="0"/>
              <a:t>” JavaScript </a:t>
            </a:r>
            <a:r>
              <a:rPr lang="en-US" sz="1200" dirty="0" smtClean="0"/>
              <a:t>stack</a:t>
            </a:r>
          </a:p>
          <a:p>
            <a:pPr marL="349415" indent="-349415">
              <a:buFontTx/>
              <a:buChar char="-"/>
            </a:pPr>
            <a:endParaRPr lang="en-US" sz="1200" dirty="0" smtClean="0"/>
          </a:p>
          <a:p>
            <a:pPr marL="0" marR="0" indent="0" algn="l" defTabSz="812810" rtl="0" eaLnBrk="1" fontAlgn="auto" latinLnBrk="0" hangingPunct="1">
              <a:lnSpc>
                <a:spcPct val="100000"/>
              </a:lnSpc>
              <a:spcBef>
                <a:spcPts val="0"/>
              </a:spcBef>
              <a:spcAft>
                <a:spcPts val="0"/>
              </a:spcAft>
              <a:buClrTx/>
              <a:buSzTx/>
              <a:buFontTx/>
              <a:buNone/>
              <a:tabLst/>
              <a:defRPr/>
            </a:pPr>
            <a:r>
              <a:rPr lang="en-US" sz="1200" dirty="0" smtClean="0"/>
              <a:t>Shared Configuration (</a:t>
            </a:r>
            <a:r>
              <a:rPr lang="en-US" sz="1200" dirty="0" err="1" smtClean="0"/>
              <a:t>nconf</a:t>
            </a:r>
            <a:r>
              <a:rPr lang="en-US" sz="1200" dirty="0" smtClean="0"/>
              <a:t>)</a:t>
            </a:r>
            <a:endParaRPr lang="en-US" sz="1200" dirty="0"/>
          </a:p>
          <a:p>
            <a:pPr marL="171450" marR="0" indent="-171450" algn="l" defTabSz="81281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Services</a:t>
            </a:r>
            <a:r>
              <a:rPr lang="en-US" sz="1200" baseline="0" dirty="0" smtClean="0"/>
              <a:t> often needs information about other services, like IP addresses, API entry-points, keys, etc. Using a configuration mechanism is a good way to share that knowledge. It allows for different configuration in development vs. production and to configure the services on-the-go. We choose </a:t>
            </a:r>
            <a:r>
              <a:rPr lang="en-US" sz="1200" baseline="0" dirty="0" err="1" smtClean="0"/>
              <a:t>nconf</a:t>
            </a:r>
            <a:r>
              <a:rPr lang="en-US" sz="1200" baseline="0" dirty="0" smtClean="0"/>
              <a:t>, a hierarchical </a:t>
            </a:r>
            <a:r>
              <a:rPr lang="en-US" sz="1200" baseline="0" dirty="0" err="1" smtClean="0"/>
              <a:t>NodeJS</a:t>
            </a:r>
            <a:r>
              <a:rPr lang="en-US" sz="1200" baseline="0" dirty="0" smtClean="0"/>
              <a:t> configuration, and we recommend it greatly.</a:t>
            </a:r>
            <a:endParaRPr lang="en-US" sz="120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24</a:t>
            </a:fld>
            <a:endParaRPr lang="en-US" dirty="0"/>
          </a:p>
        </p:txBody>
      </p:sp>
    </p:spTree>
    <p:extLst>
      <p:ext uri="{BB962C8B-B14F-4D97-AF65-F5344CB8AC3E}">
        <p14:creationId xmlns:p14="http://schemas.microsoft.com/office/powerpoint/2010/main" val="1399092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Chef is a very powerful tool.</a:t>
            </a:r>
            <a:r>
              <a:rPr lang="en-US" sz="1200" baseline="0" dirty="0" smtClean="0"/>
              <a:t> There are cookbooks for almost everything, and they are usually of good quality. However, it is a complex tool. Ruby is an exotic language most programmers are not </a:t>
            </a:r>
            <a:r>
              <a:rPr lang="en-US" sz="1200" baseline="0" dirty="0" err="1" smtClean="0"/>
              <a:t>acustom</a:t>
            </a:r>
            <a:r>
              <a:rPr lang="en-US" sz="1200" baseline="0" dirty="0" smtClean="0"/>
              <a:t> to. But most of the complexity comes from the Chef Server. We are considering a setup using only Chef Solo to simplify our deployment.</a:t>
            </a:r>
            <a:r>
              <a:rPr lang="en-US" sz="1200" dirty="0" smtClean="0"/>
              <a:t> </a:t>
            </a:r>
          </a:p>
          <a:p>
            <a:pPr marL="171450" indent="-171450">
              <a:buFont typeface="Arial" pitchFamily="34" charset="0"/>
              <a:buChar char="•"/>
            </a:pPr>
            <a:r>
              <a:rPr lang="en-US" sz="1200" dirty="0" smtClean="0"/>
              <a:t>Complex</a:t>
            </a:r>
          </a:p>
          <a:p>
            <a:pPr marL="171450" indent="-171450">
              <a:buFont typeface="Arial" pitchFamily="34" charset="0"/>
              <a:buChar char="•"/>
            </a:pPr>
            <a:r>
              <a:rPr lang="en-US" sz="1200" dirty="0" smtClean="0"/>
              <a:t>Not </a:t>
            </a:r>
            <a:r>
              <a:rPr lang="en-US" sz="1200" dirty="0"/>
              <a:t>used at its full potential as other tools gave us the same feature </a:t>
            </a:r>
            <a:r>
              <a:rPr lang="en-US" sz="1200" dirty="0" smtClean="0"/>
              <a:t>set</a:t>
            </a:r>
          </a:p>
          <a:p>
            <a:pPr marL="171450" indent="-171450">
              <a:buFont typeface="Arial" pitchFamily="34" charset="0"/>
              <a:buChar char="•"/>
            </a:pPr>
            <a:r>
              <a:rPr lang="en-US" sz="1200" dirty="0" smtClean="0"/>
              <a:t>Consider </a:t>
            </a:r>
            <a:r>
              <a:rPr lang="en-US" sz="1200" dirty="0"/>
              <a:t>packer (with chef solo only)</a:t>
            </a:r>
          </a:p>
          <a:p>
            <a:endParaRPr lang="en-US" sz="1200" dirty="0"/>
          </a:p>
          <a:p>
            <a:r>
              <a:rPr lang="en-US" sz="1200" dirty="0"/>
              <a:t>Cloud Formation template generation abstraction</a:t>
            </a:r>
          </a:p>
          <a:p>
            <a:pPr marL="171450" indent="-171450">
              <a:buFont typeface="Arial" pitchFamily="34" charset="0"/>
              <a:buChar char="•"/>
            </a:pPr>
            <a:r>
              <a:rPr lang="en-US" sz="1200" dirty="0" smtClean="0"/>
              <a:t>From the start, we identified</a:t>
            </a:r>
            <a:r>
              <a:rPr lang="en-US" sz="1200" baseline="0" dirty="0" smtClean="0"/>
              <a:t> that this was going to be an issue. We are using </a:t>
            </a:r>
            <a:r>
              <a:rPr lang="en-US" sz="1200" dirty="0" smtClean="0"/>
              <a:t>Mustache templates to generate our templates. It turns out it is not </a:t>
            </a:r>
            <a:r>
              <a:rPr lang="en-US" sz="1200" dirty="0"/>
              <a:t>the right tool to do </a:t>
            </a:r>
            <a:r>
              <a:rPr lang="en-US" sz="1200" dirty="0" smtClean="0"/>
              <a:t>that. Mustache is a logic-less,</a:t>
            </a:r>
            <a:r>
              <a:rPr lang="en-US" sz="1200" baseline="0" dirty="0" smtClean="0"/>
              <a:t> and we would have needed logic. Handlebars would have been more suited to the task.</a:t>
            </a:r>
          </a:p>
          <a:p>
            <a:pPr marL="171450" indent="-171450">
              <a:buFont typeface="Arial" pitchFamily="34" charset="0"/>
              <a:buChar char="•"/>
            </a:pPr>
            <a:endParaRPr lang="en-US" sz="1200" dirty="0"/>
          </a:p>
          <a:p>
            <a:r>
              <a:rPr lang="en-US" sz="1200" dirty="0" err="1"/>
              <a:t>Npm</a:t>
            </a:r>
            <a:r>
              <a:rPr lang="en-US" sz="1200" dirty="0"/>
              <a:t> registry</a:t>
            </a:r>
          </a:p>
          <a:p>
            <a:pPr marL="0" indent="0">
              <a:buFontTx/>
              <a:buNone/>
            </a:pPr>
            <a:r>
              <a:rPr lang="en-US" sz="1200" dirty="0" smtClean="0"/>
              <a:t>We correctly </a:t>
            </a:r>
            <a:r>
              <a:rPr lang="en-US" sz="1200" dirty="0"/>
              <a:t>decoupled deployment from </a:t>
            </a:r>
            <a:r>
              <a:rPr lang="en-US" sz="1200" dirty="0" err="1"/>
              <a:t>npm</a:t>
            </a:r>
            <a:r>
              <a:rPr lang="en-US" sz="1200" dirty="0"/>
              <a:t> </a:t>
            </a:r>
            <a:r>
              <a:rPr lang="en-US" sz="1200" dirty="0" smtClean="0"/>
              <a:t>registry, and that solidified our</a:t>
            </a:r>
            <a:r>
              <a:rPr lang="en-US" sz="1200" baseline="0" dirty="0" smtClean="0"/>
              <a:t> deployment process. From a development perspective, however, there is still room for improvement.</a:t>
            </a:r>
            <a:endParaRPr lang="en-US" sz="1200" dirty="0"/>
          </a:p>
          <a:p>
            <a:pPr marL="171450" indent="-171450">
              <a:buFont typeface="Arial" pitchFamily="34" charset="0"/>
              <a:buChar char="•"/>
            </a:pPr>
            <a:r>
              <a:rPr lang="en-US" sz="1200" dirty="0" err="1"/>
              <a:t>Git</a:t>
            </a:r>
            <a:r>
              <a:rPr lang="en-US" sz="1200" dirty="0"/>
              <a:t> protocol for node modules works, but it is slow + not </a:t>
            </a:r>
            <a:r>
              <a:rPr lang="en-US" sz="1200" dirty="0" smtClean="0"/>
              <a:t>reliable</a:t>
            </a:r>
          </a:p>
          <a:p>
            <a:pPr marL="171450" indent="-171450">
              <a:buFont typeface="Arial" pitchFamily="34" charset="0"/>
              <a:buChar char="•"/>
            </a:pPr>
            <a:r>
              <a:rPr lang="en-US" sz="1200" dirty="0" smtClean="0"/>
              <a:t>Fetching </a:t>
            </a:r>
            <a:r>
              <a:rPr lang="en-US" sz="1200" dirty="0"/>
              <a:t>from </a:t>
            </a:r>
            <a:r>
              <a:rPr lang="en-US" sz="1200" dirty="0" err="1"/>
              <a:t>npm</a:t>
            </a:r>
            <a:r>
              <a:rPr lang="en-US" sz="1200" dirty="0"/>
              <a:t> is not </a:t>
            </a:r>
            <a:r>
              <a:rPr lang="en-US" sz="1200" dirty="0" smtClean="0"/>
              <a:t>fast</a:t>
            </a:r>
          </a:p>
          <a:p>
            <a:pPr marL="171450" indent="-171450">
              <a:buFont typeface="Arial" pitchFamily="34" charset="0"/>
              <a:buChar char="•"/>
            </a:pPr>
            <a:r>
              <a:rPr lang="en-US" sz="1200" dirty="0" smtClean="0"/>
              <a:t>Private </a:t>
            </a:r>
            <a:r>
              <a:rPr lang="en-US" sz="1200" dirty="0" err="1"/>
              <a:t>npm</a:t>
            </a:r>
            <a:r>
              <a:rPr lang="en-US" sz="1200" dirty="0"/>
              <a:t> registry would be </a:t>
            </a:r>
            <a:r>
              <a:rPr lang="en-US" sz="1200" dirty="0" smtClean="0"/>
              <a:t>preferable</a:t>
            </a:r>
          </a:p>
          <a:p>
            <a:pPr marL="171450" indent="-171450">
              <a:buFont typeface="Arial" pitchFamily="34" charset="0"/>
              <a:buChar char="•"/>
            </a:pPr>
            <a:r>
              <a:rPr lang="en-US" sz="1200" dirty="0" smtClean="0"/>
              <a:t>Middle-ground </a:t>
            </a:r>
            <a:r>
              <a:rPr lang="en-US" sz="1200" dirty="0"/>
              <a:t>solution with </a:t>
            </a:r>
            <a:r>
              <a:rPr lang="en-US" sz="1200" dirty="0" err="1"/>
              <a:t>npm</a:t>
            </a:r>
            <a:r>
              <a:rPr lang="en-US" sz="1200" dirty="0"/>
              <a:t> lazy, workspace</a:t>
            </a:r>
          </a:p>
          <a:p>
            <a:pPr marL="1177668" lvl="1" indent="-349415">
              <a:buFontTx/>
              <a:buChar char="-"/>
            </a:pPr>
            <a:endParaRPr lang="en-US" sz="1200" dirty="0"/>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25</a:t>
            </a:fld>
            <a:endParaRPr lang="en-US" dirty="0"/>
          </a:p>
        </p:txBody>
      </p:sp>
    </p:spTree>
    <p:extLst>
      <p:ext uri="{BB962C8B-B14F-4D97-AF65-F5344CB8AC3E}">
        <p14:creationId xmlns:p14="http://schemas.microsoft.com/office/powerpoint/2010/main" val="2120291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26</a:t>
            </a:fld>
            <a:endParaRPr lang="en-US" dirty="0"/>
          </a:p>
        </p:txBody>
      </p:sp>
    </p:spTree>
    <p:extLst>
      <p:ext uri="{BB962C8B-B14F-4D97-AF65-F5344CB8AC3E}">
        <p14:creationId xmlns:p14="http://schemas.microsoft.com/office/powerpoint/2010/main" val="4123494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Easy Deployment</a:t>
            </a:r>
          </a:p>
          <a:p>
            <a:pPr marL="349415" indent="-349415">
              <a:buFontTx/>
              <a:buChar char="-"/>
            </a:pPr>
            <a:r>
              <a:rPr lang="en-US" sz="1200" dirty="0"/>
              <a:t>Sync and run script</a:t>
            </a:r>
          </a:p>
          <a:p>
            <a:endParaRPr lang="en-US" sz="1200" dirty="0"/>
          </a:p>
          <a:p>
            <a:r>
              <a:rPr lang="en-US" sz="1200" dirty="0"/>
              <a:t>Deployment as code</a:t>
            </a:r>
          </a:p>
          <a:p>
            <a:pPr marL="349415" indent="-349415">
              <a:buFontTx/>
              <a:buChar char="-"/>
            </a:pPr>
            <a:r>
              <a:rPr lang="en-US" sz="1200" dirty="0"/>
              <a:t>Sync branch and deploy (source control)</a:t>
            </a:r>
          </a:p>
          <a:p>
            <a:endParaRPr lang="en-US" sz="1200" dirty="0"/>
          </a:p>
          <a:p>
            <a:r>
              <a:rPr lang="en-US" sz="1200" dirty="0"/>
              <a:t>Small pieces to build something big</a:t>
            </a:r>
          </a:p>
          <a:p>
            <a:endParaRPr lang="en-US" sz="1200" dirty="0"/>
          </a:p>
          <a:p>
            <a:r>
              <a:rPr lang="en-US" sz="1200" dirty="0"/>
              <a:t>“Developer-centric” environment</a:t>
            </a:r>
          </a:p>
          <a:p>
            <a:endParaRPr lang="en-US" sz="1200" dirty="0"/>
          </a:p>
          <a:p>
            <a:r>
              <a:rPr lang="en-US" sz="1200" dirty="0"/>
              <a:t>Development to be deployment agnostic</a:t>
            </a:r>
          </a:p>
        </p:txBody>
      </p:sp>
      <p:sp>
        <p:nvSpPr>
          <p:cNvPr id="4" name="Slide Number Placeholder 3"/>
          <p:cNvSpPr>
            <a:spLocks noGrp="1"/>
          </p:cNvSpPr>
          <p:nvPr>
            <p:ph type="sldNum" sz="quarter" idx="10"/>
          </p:nvPr>
        </p:nvSpPr>
        <p:spPr/>
        <p:txBody>
          <a:bodyPr/>
          <a:lstStyle/>
          <a:p>
            <a:fld id="{73E9330B-B1DA-214B-A229-0CB8492B91A5}" type="slidenum">
              <a:rPr lang="en-US" smtClean="0"/>
              <a:t>3</a:t>
            </a:fld>
            <a:endParaRPr lang="en-US" dirty="0"/>
          </a:p>
        </p:txBody>
      </p:sp>
    </p:spTree>
    <p:extLst>
      <p:ext uri="{BB962C8B-B14F-4D97-AF65-F5344CB8AC3E}">
        <p14:creationId xmlns:p14="http://schemas.microsoft.com/office/powerpoint/2010/main" val="2546067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At the beginning, we didn’t knew much about the final architecture of the system.</a:t>
            </a:r>
          </a:p>
          <a:p>
            <a:r>
              <a:rPr lang="en-US" sz="1200" dirty="0"/>
              <a:t>What we knew </a:t>
            </a:r>
          </a:p>
          <a:p>
            <a:pPr marL="349415" indent="-349415">
              <a:buFontTx/>
              <a:buChar char="-"/>
            </a:pPr>
            <a:r>
              <a:rPr lang="en-US" sz="1200" dirty="0"/>
              <a:t>The stack would be composed of many services.</a:t>
            </a:r>
          </a:p>
          <a:p>
            <a:pPr marL="349415" indent="-349415">
              <a:buFontTx/>
              <a:buChar char="-"/>
            </a:pPr>
            <a:r>
              <a:rPr lang="en-US" sz="1200" dirty="0"/>
              <a:t>Services would need to be scalable.</a:t>
            </a:r>
          </a:p>
          <a:p>
            <a:pPr marL="349415" indent="-349415">
              <a:buFontTx/>
              <a:buChar char="-"/>
            </a:pPr>
            <a:r>
              <a:rPr lang="en-US" sz="1200" dirty="0"/>
              <a:t>Configuration would change regularly.</a:t>
            </a:r>
          </a:p>
          <a:p>
            <a:endParaRPr lang="en-US" sz="1200" dirty="0"/>
          </a:p>
          <a:p>
            <a:r>
              <a:rPr lang="en-US" sz="1200" dirty="0"/>
              <a:t>From deploying services, our mind set changed to deploying a set of instances, playing one or many roles</a:t>
            </a:r>
          </a:p>
          <a:p>
            <a:r>
              <a:rPr lang="en-US" sz="1200" dirty="0"/>
              <a:t>Dynamic </a:t>
            </a:r>
            <a:r>
              <a:rPr lang="en-US" sz="1200" dirty="0" err="1"/>
              <a:t>Layouting</a:t>
            </a:r>
            <a:r>
              <a:rPr lang="en-US" sz="1200" dirty="0"/>
              <a:t> of Roles</a:t>
            </a:r>
          </a:p>
        </p:txBody>
      </p:sp>
      <p:sp>
        <p:nvSpPr>
          <p:cNvPr id="4" name="Slide Number Placeholder 3"/>
          <p:cNvSpPr>
            <a:spLocks noGrp="1"/>
          </p:cNvSpPr>
          <p:nvPr>
            <p:ph type="sldNum" sz="quarter" idx="10"/>
          </p:nvPr>
        </p:nvSpPr>
        <p:spPr/>
        <p:txBody>
          <a:bodyPr/>
          <a:lstStyle/>
          <a:p>
            <a:fld id="{73E9330B-B1DA-214B-A229-0CB8492B91A5}" type="slidenum">
              <a:rPr lang="en-US" smtClean="0"/>
              <a:t>4</a:t>
            </a:fld>
            <a:endParaRPr lang="en-US" dirty="0"/>
          </a:p>
        </p:txBody>
      </p:sp>
    </p:spTree>
    <p:extLst>
      <p:ext uri="{BB962C8B-B14F-4D97-AF65-F5344CB8AC3E}">
        <p14:creationId xmlns:p14="http://schemas.microsoft.com/office/powerpoint/2010/main" val="1580428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Another thing we knew from the start was that our stack would be build around Node.js</a:t>
            </a:r>
          </a:p>
          <a:p>
            <a:endParaRPr lang="en-US" sz="1200" dirty="0"/>
          </a:p>
          <a:p>
            <a:r>
              <a:rPr lang="en-US" sz="1200" dirty="0"/>
              <a:t>How does Node.js tinted the architecture:</a:t>
            </a:r>
          </a:p>
          <a:p>
            <a:pPr marL="349415" indent="-349415">
              <a:buFontTx/>
              <a:buChar char="-"/>
            </a:pPr>
            <a:r>
              <a:rPr lang="en-US" sz="1200" dirty="0"/>
              <a:t>Not much dependencies</a:t>
            </a:r>
          </a:p>
          <a:p>
            <a:pPr marL="349415" indent="-349415">
              <a:buFontTx/>
              <a:buChar char="-"/>
            </a:pPr>
            <a:r>
              <a:rPr lang="en-US" sz="1200" dirty="0"/>
              <a:t>Encourage development of small services</a:t>
            </a:r>
          </a:p>
          <a:p>
            <a:pPr marL="349415" indent="-349415">
              <a:buFontTx/>
              <a:buChar char="-"/>
            </a:pPr>
            <a:r>
              <a:rPr lang="en-US" sz="1200" dirty="0"/>
              <a:t>Reusable modules</a:t>
            </a:r>
          </a:p>
          <a:p>
            <a:pPr marL="349415" indent="-349415">
              <a:buFontTx/>
              <a:buChar char="-"/>
            </a:pPr>
            <a:r>
              <a:rPr lang="en-US" sz="1200" dirty="0"/>
              <a:t>Web Storage (</a:t>
            </a:r>
            <a:r>
              <a:rPr lang="en-US" sz="1200" dirty="0" err="1"/>
              <a:t>npm</a:t>
            </a:r>
            <a:r>
              <a:rPr lang="en-US" sz="1200" dirty="0"/>
              <a:t> registry, </a:t>
            </a:r>
            <a:r>
              <a:rPr lang="en-US" sz="1200" dirty="0" err="1"/>
              <a:t>Git</a:t>
            </a:r>
            <a:r>
              <a:rPr lang="en-US" sz="1200" dirty="0"/>
              <a:t>)</a:t>
            </a:r>
          </a:p>
          <a:p>
            <a:pPr marL="349415" indent="-349415">
              <a:buFontTx/>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5</a:t>
            </a:fld>
            <a:endParaRPr lang="en-US" dirty="0"/>
          </a:p>
        </p:txBody>
      </p:sp>
    </p:spTree>
    <p:extLst>
      <p:ext uri="{BB962C8B-B14F-4D97-AF65-F5344CB8AC3E}">
        <p14:creationId xmlns:p14="http://schemas.microsoft.com/office/powerpoint/2010/main" val="2524897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third fixed variable in our setup was that the stack would be deployed on Amazon.</a:t>
            </a:r>
          </a:p>
          <a:p>
            <a:r>
              <a:rPr lang="en-US" sz="1200" dirty="0"/>
              <a:t>What a great news. Amazon offers a multitude of tools that makes developers life easier:</a:t>
            </a:r>
          </a:p>
          <a:p>
            <a:endParaRPr lang="en-US" sz="1200" dirty="0"/>
          </a:p>
          <a:p>
            <a:r>
              <a:rPr lang="en-US" sz="1200" dirty="0"/>
              <a:t>Deployment</a:t>
            </a:r>
          </a:p>
          <a:p>
            <a:pPr marL="349415" indent="-349415">
              <a:buFontTx/>
              <a:buChar char="-"/>
            </a:pPr>
            <a:r>
              <a:rPr lang="en-US" sz="1200" dirty="0"/>
              <a:t>Cloud Formation</a:t>
            </a:r>
          </a:p>
          <a:p>
            <a:endParaRPr lang="en-US" sz="1200" dirty="0"/>
          </a:p>
          <a:p>
            <a:r>
              <a:rPr lang="en-US" sz="1200" dirty="0"/>
              <a:t>Scaling</a:t>
            </a:r>
          </a:p>
          <a:p>
            <a:pPr marL="349415" indent="-349415">
              <a:buFontTx/>
              <a:buChar char="-"/>
            </a:pPr>
            <a:r>
              <a:rPr lang="en-US" sz="1200" dirty="0"/>
              <a:t>Elastic Load Balancers</a:t>
            </a:r>
          </a:p>
          <a:p>
            <a:pPr marL="349415" indent="-349415">
              <a:buFontTx/>
              <a:buChar char="-"/>
            </a:pPr>
            <a:r>
              <a:rPr lang="en-US" sz="1200" dirty="0"/>
              <a:t>Auto-Scaling Groups</a:t>
            </a:r>
          </a:p>
          <a:p>
            <a:endParaRPr lang="en-US" sz="1200" dirty="0"/>
          </a:p>
          <a:p>
            <a:r>
              <a:rPr lang="en-US" sz="1200" dirty="0"/>
              <a:t>Security</a:t>
            </a:r>
          </a:p>
          <a:p>
            <a:pPr marL="349415" indent="-349415">
              <a:buFontTx/>
              <a:buChar char="-"/>
            </a:pPr>
            <a:r>
              <a:rPr lang="en-US" sz="1200" dirty="0"/>
              <a:t>Private stack</a:t>
            </a:r>
          </a:p>
          <a:p>
            <a:pPr marL="349415" indent="-349415">
              <a:buFontTx/>
              <a:buChar char="-"/>
            </a:pPr>
            <a:r>
              <a:rPr lang="en-US" sz="1200" dirty="0"/>
              <a:t>Services vs. DB Stack</a:t>
            </a:r>
          </a:p>
          <a:p>
            <a:pPr marL="349415" indent="-349415">
              <a:buFontTx/>
              <a:buChar char="-"/>
            </a:pPr>
            <a:endParaRPr lang="en-US" sz="1200" dirty="0"/>
          </a:p>
          <a:p>
            <a:r>
              <a:rPr lang="en-US" sz="1200" dirty="0" err="1"/>
              <a:t>DNSing</a:t>
            </a:r>
            <a:endParaRPr lang="en-US" sz="1200" dirty="0"/>
          </a:p>
          <a:p>
            <a:pPr marL="349415" indent="-349415">
              <a:buFontTx/>
              <a:buChar char="-"/>
            </a:pPr>
            <a:r>
              <a:rPr lang="en-US" sz="1200" dirty="0"/>
              <a:t>Route 53</a:t>
            </a:r>
          </a:p>
          <a:p>
            <a:pPr marL="349415" indent="-349415">
              <a:buFontTx/>
              <a:buChar char="-"/>
            </a:pPr>
            <a:r>
              <a:rPr lang="en-US" sz="1200" dirty="0"/>
              <a:t>NAT Instance</a:t>
            </a:r>
          </a:p>
        </p:txBody>
      </p:sp>
      <p:sp>
        <p:nvSpPr>
          <p:cNvPr id="4" name="Slide Number Placeholder 3"/>
          <p:cNvSpPr>
            <a:spLocks noGrp="1"/>
          </p:cNvSpPr>
          <p:nvPr>
            <p:ph type="sldNum" sz="quarter" idx="10"/>
          </p:nvPr>
        </p:nvSpPr>
        <p:spPr/>
        <p:txBody>
          <a:bodyPr/>
          <a:lstStyle/>
          <a:p>
            <a:fld id="{73E9330B-B1DA-214B-A229-0CB8492B91A5}" type="slidenum">
              <a:rPr lang="en-US" smtClean="0"/>
              <a:t>6</a:t>
            </a:fld>
            <a:endParaRPr lang="en-US" dirty="0"/>
          </a:p>
        </p:txBody>
      </p:sp>
    </p:spTree>
    <p:extLst>
      <p:ext uri="{BB962C8B-B14F-4D97-AF65-F5344CB8AC3E}">
        <p14:creationId xmlns:p14="http://schemas.microsoft.com/office/powerpoint/2010/main" val="627207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Everything in source control</a:t>
            </a:r>
          </a:p>
          <a:p>
            <a:endParaRPr lang="en-US" sz="1200" dirty="0"/>
          </a:p>
          <a:p>
            <a:pPr defTabSz="828253">
              <a:defRPr/>
            </a:pPr>
            <a:r>
              <a:rPr lang="en-US" sz="1200" dirty="0"/>
              <a:t>Sync and deploy</a:t>
            </a:r>
          </a:p>
          <a:p>
            <a:endParaRPr lang="en-US" sz="1200" dirty="0"/>
          </a:p>
          <a:p>
            <a:pPr defTabSz="828253">
              <a:defRPr/>
            </a:pPr>
            <a:r>
              <a:rPr lang="en-US" sz="1200" dirty="0"/>
              <a:t>Use a different repository from the code</a:t>
            </a:r>
          </a:p>
          <a:p>
            <a:pPr defTabSz="828253">
              <a:defRPr/>
            </a:pPr>
            <a:endParaRPr lang="en-US" sz="1200" dirty="0"/>
          </a:p>
          <a:p>
            <a:endParaRPr lang="en-US" sz="1200" dirty="0"/>
          </a:p>
          <a:p>
            <a:pPr defTabSz="828253">
              <a:defRPr/>
            </a:pPr>
            <a:r>
              <a:rPr lang="en-US" sz="1200" dirty="0"/>
              <a:t>Branch and tag in deployment repository</a:t>
            </a:r>
          </a:p>
          <a:p>
            <a:pPr marL="349415" indent="-349415">
              <a:buFont typeface="Arial" pitchFamily="34" charset="0"/>
              <a:buChar char="•"/>
            </a:pPr>
            <a:r>
              <a:rPr lang="en-US" sz="1200" dirty="0"/>
              <a:t>Release management like for the code</a:t>
            </a:r>
          </a:p>
        </p:txBody>
      </p:sp>
      <p:sp>
        <p:nvSpPr>
          <p:cNvPr id="4" name="Slide Number Placeholder 3"/>
          <p:cNvSpPr>
            <a:spLocks noGrp="1"/>
          </p:cNvSpPr>
          <p:nvPr>
            <p:ph type="sldNum" sz="quarter" idx="10"/>
          </p:nvPr>
        </p:nvSpPr>
        <p:spPr/>
        <p:txBody>
          <a:bodyPr/>
          <a:lstStyle/>
          <a:p>
            <a:fld id="{73E9330B-B1DA-214B-A229-0CB8492B91A5}" type="slidenum">
              <a:rPr lang="en-US" smtClean="0"/>
              <a:t>7</a:t>
            </a:fld>
            <a:endParaRPr lang="en-US" dirty="0"/>
          </a:p>
        </p:txBody>
      </p:sp>
    </p:spTree>
    <p:extLst>
      <p:ext uri="{BB962C8B-B14F-4D97-AF65-F5344CB8AC3E}">
        <p14:creationId xmlns:p14="http://schemas.microsoft.com/office/powerpoint/2010/main" val="1142619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8</a:t>
            </a:fld>
            <a:endParaRPr lang="en-US" dirty="0"/>
          </a:p>
        </p:txBody>
      </p:sp>
    </p:spTree>
    <p:extLst>
      <p:ext uri="{BB962C8B-B14F-4D97-AF65-F5344CB8AC3E}">
        <p14:creationId xmlns:p14="http://schemas.microsoft.com/office/powerpoint/2010/main" val="3779366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Install</a:t>
            </a:r>
          </a:p>
          <a:p>
            <a:pPr marL="349415" indent="-349415">
              <a:buFont typeface="Arial" pitchFamily="34" charset="0"/>
              <a:buChar char="•"/>
            </a:pPr>
            <a:r>
              <a:rPr lang="en-US" sz="1200" dirty="0"/>
              <a:t>Install module from </a:t>
            </a:r>
            <a:r>
              <a:rPr lang="en-US" sz="1200" dirty="0" err="1"/>
              <a:t>npm</a:t>
            </a:r>
            <a:r>
              <a:rPr lang="en-US" sz="1200" dirty="0"/>
              <a:t> registry</a:t>
            </a:r>
          </a:p>
          <a:p>
            <a:pPr marL="349415" indent="-349415">
              <a:buFont typeface="Arial" pitchFamily="34" charset="0"/>
              <a:buChar char="•"/>
            </a:pPr>
            <a:r>
              <a:rPr lang="en-US" sz="1200" dirty="0"/>
              <a:t>Install module from Autodesk private </a:t>
            </a:r>
            <a:r>
              <a:rPr lang="en-US" sz="1200" dirty="0" err="1"/>
              <a:t>git</a:t>
            </a:r>
            <a:r>
              <a:rPr lang="en-US" sz="1200" dirty="0"/>
              <a:t> repository</a:t>
            </a:r>
          </a:p>
          <a:p>
            <a:endParaRPr lang="en-US" sz="1200" dirty="0"/>
          </a:p>
          <a:p>
            <a:r>
              <a:rPr lang="en-US" sz="1200" dirty="0"/>
              <a:t>Publish</a:t>
            </a:r>
          </a:p>
          <a:p>
            <a:pPr marL="349415" indent="-349415">
              <a:buFont typeface="Arial" pitchFamily="34" charset="0"/>
              <a:buChar char="•"/>
            </a:pPr>
            <a:r>
              <a:rPr lang="en-US" sz="1200" dirty="0" err="1"/>
              <a:t>Gitolite</a:t>
            </a:r>
            <a:endParaRPr lang="en-US" sz="1200" dirty="0"/>
          </a:p>
          <a:p>
            <a:pPr marL="349415" indent="-349415">
              <a:buFont typeface="Arial" pitchFamily="34" charset="0"/>
              <a:buChar char="•"/>
            </a:pPr>
            <a:r>
              <a:rPr lang="en-US" sz="1200" dirty="0"/>
              <a:t>Node.js Modules</a:t>
            </a:r>
          </a:p>
          <a:p>
            <a:pPr marL="349415" indent="-349415">
              <a:buFont typeface="Arial" pitchFamily="34" charset="0"/>
              <a:buChar char="•"/>
            </a:pPr>
            <a:r>
              <a:rPr lang="en-US" sz="1200" dirty="0"/>
              <a:t>Decoupling from </a:t>
            </a:r>
            <a:r>
              <a:rPr lang="en-US" sz="1200" dirty="0" err="1"/>
              <a:t>npm</a:t>
            </a:r>
            <a:r>
              <a:rPr lang="en-US" sz="1200" dirty="0"/>
              <a:t> registry and </a:t>
            </a:r>
            <a:r>
              <a:rPr lang="en-US" sz="1200" dirty="0" err="1"/>
              <a:t>git</a:t>
            </a:r>
            <a:endParaRPr lang="en-US" sz="1200" dirty="0"/>
          </a:p>
          <a:p>
            <a:pPr marL="349415" indent="-349415">
              <a:buFont typeface="Arial" pitchFamily="34" charset="0"/>
              <a:buChar char="•"/>
            </a:pPr>
            <a:endParaRPr lang="en-US" sz="1200" dirty="0"/>
          </a:p>
          <a:p>
            <a:r>
              <a:rPr lang="en-US" sz="1200" dirty="0"/>
              <a:t>Deploy</a:t>
            </a:r>
          </a:p>
          <a:p>
            <a:pPr marL="349415" indent="-349415">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9</a:t>
            </a:fld>
            <a:endParaRPr lang="en-US" dirty="0"/>
          </a:p>
        </p:txBody>
      </p:sp>
    </p:spTree>
    <p:extLst>
      <p:ext uri="{BB962C8B-B14F-4D97-AF65-F5344CB8AC3E}">
        <p14:creationId xmlns:p14="http://schemas.microsoft.com/office/powerpoint/2010/main" val="29688691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5000">
                <a:schemeClr val="bg1">
                  <a:alpha val="92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rgbClr val="0696D7"/>
                </a:solidFill>
                <a:latin typeface="Arial"/>
                <a:cs typeface="Arial"/>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rgbClr val="000000"/>
                </a:solidFill>
                <a:latin typeface="Arial"/>
                <a:cs typeface="Arial"/>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rgbClr val="000000"/>
                </a:solidFill>
                <a:latin typeface="Arial"/>
                <a:cs typeface="Arial"/>
              </a:defRPr>
            </a:lvl1pPr>
          </a:lstStyle>
          <a:p>
            <a:pPr lvl="0"/>
            <a:r>
              <a:rPr lang="en-US" dirty="0" smtClean="0"/>
              <a:t>Presenter Title</a:t>
            </a:r>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235" y="2780856"/>
            <a:ext cx="4792723" cy="228600"/>
          </a:xfrm>
          <a:prstGeom prst="rect">
            <a:avLst/>
          </a:prstGeom>
        </p:spPr>
      </p:pic>
    </p:spTree>
    <p:extLst>
      <p:ext uri="{BB962C8B-B14F-4D97-AF65-F5344CB8AC3E}">
        <p14:creationId xmlns:p14="http://schemas.microsoft.com/office/powerpoint/2010/main" val="3034049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9" y="2871264"/>
            <a:ext cx="16255999" cy="3162300"/>
          </a:xfrm>
          <a:prstGeom prst="rect">
            <a:avLst/>
          </a:prstGeom>
          <a:gradFill flip="none" rotWithShape="1">
            <a:gsLst>
              <a:gs pos="7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solidFill>
                  <a:srgbClr val="0696D7"/>
                </a:solidFill>
                <a:latin typeface="Arial"/>
                <a:cs typeface="Arial"/>
              </a:defRPr>
            </a:lvl1pPr>
          </a:lstStyle>
          <a:p>
            <a:r>
              <a:rPr lang="en-US" dirty="0" smtClean="0"/>
              <a:t>Section/chapter title slide</a:t>
            </a:r>
            <a:endParaRPr lang="en-US" dirty="0"/>
          </a:p>
        </p:txBody>
      </p:sp>
      <p:sp>
        <p:nvSpPr>
          <p:cNvPr id="6" name="Text Placeholder 9"/>
          <p:cNvSpPr>
            <a:spLocks noGrp="1"/>
          </p:cNvSpPr>
          <p:nvPr>
            <p:ph type="body" sz="quarter" idx="11"/>
          </p:nvPr>
        </p:nvSpPr>
        <p:spPr>
          <a:xfrm>
            <a:off x="131709" y="8011208"/>
            <a:ext cx="15955485" cy="464783"/>
          </a:xfrm>
          <a:prstGeom prst="rect">
            <a:avLst/>
          </a:prstGeom>
        </p:spPr>
        <p:txBody>
          <a:bodyPr vert="horz" lIns="0" tIns="0" rIns="0" bIns="0" anchor="b" anchorCtr="0"/>
          <a:lstStyle>
            <a:lvl1pPr marL="0" indent="0">
              <a:buNone/>
              <a:defRPr lang="en-US" sz="1100" smtClean="0">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1238324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8939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9823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wor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246561"/>
          </a:xfrm>
          <a:prstGeom prst="rect">
            <a:avLst/>
          </a:prstGeom>
        </p:spPr>
        <p:txBody>
          <a:bodyPr lIns="0" tIns="0" rIns="0" bIns="0" anchor="ctr" anchorCtr="1">
            <a:normAutofit/>
          </a:bodyPr>
          <a:lstStyle>
            <a:lvl1pPr marL="0" indent="0" algn="ctr">
              <a:spcBef>
                <a:spcPts val="0"/>
              </a:spcBef>
              <a:buNone/>
              <a:defRPr sz="14000" b="1" i="0">
                <a:solidFill>
                  <a:srgbClr val="0696D7"/>
                </a:solidFill>
                <a:latin typeface="Arial"/>
                <a:cs typeface="Arial"/>
              </a:defRPr>
            </a:lvl1pPr>
          </a:lstStyle>
          <a:p>
            <a:pPr lvl="0"/>
            <a:r>
              <a:rPr lang="en-US" dirty="0" smtClean="0"/>
              <a:t>Keyword</a:t>
            </a:r>
          </a:p>
        </p:txBody>
      </p:sp>
    </p:spTree>
    <p:extLst>
      <p:ext uri="{BB962C8B-B14F-4D97-AF65-F5344CB8AC3E}">
        <p14:creationId xmlns:p14="http://schemas.microsoft.com/office/powerpoint/2010/main" val="46574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Tree>
    <p:extLst>
      <p:ext uri="{BB962C8B-B14F-4D97-AF65-F5344CB8AC3E}">
        <p14:creationId xmlns:p14="http://schemas.microsoft.com/office/powerpoint/2010/main" val="424923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95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7.xml"/><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6"/>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77800" y="8786813"/>
            <a:ext cx="3414459" cy="15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4576256" y="8746599"/>
            <a:ext cx="1536195" cy="256032"/>
          </a:xfrm>
          <a:prstGeom prst="rect">
            <a:avLst/>
          </a:prstGeom>
        </p:spPr>
      </p:pic>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53" r:id="rId4"/>
    <p:sldLayoutId id="2147483649" r:id="rId5"/>
    <p:sldLayoutId id="2147483662" r:id="rId6"/>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Text Placeholder 2"/>
          <p:cNvSpPr txBox="1">
            <a:spLocks/>
          </p:cNvSpPr>
          <p:nvPr userDrawn="1"/>
        </p:nvSpPr>
        <p:spPr>
          <a:xfrm>
            <a:off x="194394" y="8063860"/>
            <a:ext cx="15866819" cy="937312"/>
          </a:xfrm>
          <a:prstGeom prst="rect">
            <a:avLst/>
          </a:prstGeom>
        </p:spPr>
        <p:txBody>
          <a:bodyPr lIns="0" tIns="0" rIns="0" bIns="0" anchor="b"/>
          <a:lstStyle>
            <a:lvl1pPr marL="0" indent="0" algn="l" defTabSz="457200" rtl="0" eaLnBrk="1" latinLnBrk="0" hangingPunct="1">
              <a:spcBef>
                <a:spcPct val="20000"/>
              </a:spcBef>
              <a:buFont typeface="Arial"/>
              <a:buNone/>
              <a:defRPr sz="1100" kern="0" spc="-1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defRPr/>
            </a:pPr>
            <a:r>
              <a:rPr lang="en-US" dirty="0" smtClean="0">
                <a:latin typeface="Arial"/>
                <a:cs typeface="Arial"/>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a:t>
            </a:r>
            <a:r>
              <a:rPr lang="en-US" dirty="0" smtClean="0">
                <a:solidFill>
                  <a:schemeClr val="tx1">
                    <a:lumMod val="65000"/>
                    <a:lumOff val="35000"/>
                  </a:schemeClr>
                </a:solidFill>
                <a:latin typeface="Arial"/>
                <a:cs typeface="Arial"/>
              </a:rPr>
              <a:t>© 2014 Autodesk, Inc. All rights reserved.</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02000" y="3525026"/>
            <a:ext cx="9610344" cy="1643874"/>
          </a:xfrm>
          <a:prstGeom prst="rect">
            <a:avLst/>
          </a:prstGeom>
        </p:spPr>
      </p:pic>
    </p:spTree>
    <p:extLst>
      <p:ext uri="{BB962C8B-B14F-4D97-AF65-F5344CB8AC3E}">
        <p14:creationId xmlns:p14="http://schemas.microsoft.com/office/powerpoint/2010/main" val="2150500585"/>
      </p:ext>
    </p:extLst>
  </p:cSld>
  <p:clrMap bg1="lt1" tx1="dk1" bg2="lt2" tx2="dk2" accent1="accent1" accent2="accent2" accent3="accent3" accent4="accent4" accent5="accent5" accent6="accent6" hlink="hlink" folHlink="folHlink"/>
  <p:sldLayoutIdLst>
    <p:sldLayoutId id="2147483668" r:id="rId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0.emf"/><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2.emf"/><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3.emf"/><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5.emf"/><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1.emf"/><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7.emf"/><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8.jpe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2.em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em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em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6.emf"/><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Supersize Node.js –</a:t>
            </a:r>
          </a:p>
          <a:p>
            <a:r>
              <a:rPr lang="en-US" dirty="0" smtClean="0"/>
              <a:t>M&amp;E Cloud Service Journey</a:t>
            </a:r>
            <a:endParaRPr lang="en-US" dirty="0"/>
          </a:p>
        </p:txBody>
      </p:sp>
      <p:sp>
        <p:nvSpPr>
          <p:cNvPr id="3" name="Text Placeholder 2"/>
          <p:cNvSpPr>
            <a:spLocks noGrp="1"/>
          </p:cNvSpPr>
          <p:nvPr>
            <p:ph type="body" sz="quarter" idx="12"/>
          </p:nvPr>
        </p:nvSpPr>
        <p:spPr/>
        <p:txBody>
          <a:bodyPr/>
          <a:lstStyle/>
          <a:p>
            <a:r>
              <a:rPr lang="en-US" dirty="0" smtClean="0"/>
              <a:t>Guillaume Brossard</a:t>
            </a:r>
            <a:endParaRPr lang="en-US" dirty="0"/>
          </a:p>
        </p:txBody>
      </p:sp>
      <p:sp>
        <p:nvSpPr>
          <p:cNvPr id="4" name="Text Placeholder 3"/>
          <p:cNvSpPr>
            <a:spLocks noGrp="1"/>
          </p:cNvSpPr>
          <p:nvPr>
            <p:ph type="body" sz="quarter" idx="13"/>
          </p:nvPr>
        </p:nvSpPr>
        <p:spPr/>
        <p:txBody>
          <a:bodyPr/>
          <a:lstStyle/>
          <a:p>
            <a:r>
              <a:rPr lang="en-US" dirty="0" smtClean="0"/>
              <a:t>Sr. Engineer – M&amp;E Cloud Services</a:t>
            </a:r>
            <a:endParaRPr lang="en-US" dirty="0"/>
          </a:p>
        </p:txBody>
      </p:sp>
      <p:sp>
        <p:nvSpPr>
          <p:cNvPr id="5" name="Text Placeholder 2"/>
          <p:cNvSpPr txBox="1">
            <a:spLocks/>
          </p:cNvSpPr>
          <p:nvPr/>
        </p:nvSpPr>
        <p:spPr>
          <a:xfrm>
            <a:off x="6351200" y="5165620"/>
            <a:ext cx="9596237" cy="516340"/>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32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David Richer</a:t>
            </a:r>
            <a:endParaRPr lang="en-US" dirty="0"/>
          </a:p>
        </p:txBody>
      </p:sp>
      <p:sp>
        <p:nvSpPr>
          <p:cNvPr id="6" name="Text Placeholder 3"/>
          <p:cNvSpPr txBox="1">
            <a:spLocks/>
          </p:cNvSpPr>
          <p:nvPr/>
        </p:nvSpPr>
        <p:spPr>
          <a:xfrm>
            <a:off x="6351195" y="5670378"/>
            <a:ext cx="9596241" cy="420285"/>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24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smtClean="0"/>
              <a:t>Sr. Engineer – M&amp;E Cloud Services</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6209" y="2644275"/>
            <a:ext cx="2973002" cy="3039704"/>
          </a:xfrm>
          <a:prstGeom prst="rect">
            <a:avLst/>
          </a:prstGeom>
        </p:spPr>
      </p:pic>
    </p:spTree>
    <p:extLst>
      <p:ext uri="{BB962C8B-B14F-4D97-AF65-F5344CB8AC3E}">
        <p14:creationId xmlns:p14="http://schemas.microsoft.com/office/powerpoint/2010/main" val="2380889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Provisioning</a:t>
            </a:r>
            <a:endParaRPr lang="en-US" dirty="0"/>
          </a:p>
        </p:txBody>
      </p:sp>
      <p:pic>
        <p:nvPicPr>
          <p:cNvPr id="11" name="Picture 4" descr="C:\github\guillaume-brossard-adsk\tech-summit\2014\supersize-nodejs\deplo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3990"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7841049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JSON file</a:t>
            </a:r>
          </a:p>
          <a:p>
            <a:endParaRPr lang="en-US" dirty="0"/>
          </a:p>
          <a:p>
            <a:r>
              <a:rPr lang="en-US" dirty="0" smtClean="0"/>
              <a:t>Template generation</a:t>
            </a:r>
          </a:p>
          <a:p>
            <a:endParaRPr lang="en-US" dirty="0"/>
          </a:p>
          <a:p>
            <a:r>
              <a:rPr lang="en-US" dirty="0" smtClean="0"/>
              <a:t>Create and </a:t>
            </a:r>
            <a:r>
              <a:rPr lang="en-US" dirty="0"/>
              <a:t>d</a:t>
            </a:r>
            <a:r>
              <a:rPr lang="en-US" dirty="0" smtClean="0"/>
              <a:t>elete stack</a:t>
            </a:r>
          </a:p>
          <a:p>
            <a:endParaRPr lang="en-US" dirty="0"/>
          </a:p>
          <a:p>
            <a:r>
              <a:rPr lang="en-US" dirty="0" smtClean="0"/>
              <a:t>Update existing stack</a:t>
            </a:r>
            <a:endParaRPr lang="en-US" dirty="0"/>
          </a:p>
        </p:txBody>
      </p:sp>
      <p:sp>
        <p:nvSpPr>
          <p:cNvPr id="3" name="Title 2"/>
          <p:cNvSpPr>
            <a:spLocks noGrp="1"/>
          </p:cNvSpPr>
          <p:nvPr>
            <p:ph type="title"/>
          </p:nvPr>
        </p:nvSpPr>
        <p:spPr/>
        <p:txBody>
          <a:bodyPr/>
          <a:lstStyle/>
          <a:p>
            <a:r>
              <a:rPr lang="en-US" dirty="0"/>
              <a:t>Cloud Formation</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0104302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Roles and Chef</a:t>
            </a:r>
          </a:p>
          <a:p>
            <a:endParaRPr lang="en-US" dirty="0"/>
          </a:p>
          <a:p>
            <a:r>
              <a:rPr lang="en-US" dirty="0" smtClean="0"/>
              <a:t>Upstart</a:t>
            </a:r>
          </a:p>
          <a:p>
            <a:endParaRPr lang="en-US" dirty="0"/>
          </a:p>
          <a:p>
            <a:r>
              <a:rPr lang="en-US" dirty="0" smtClean="0"/>
              <a:t>Vagrant</a:t>
            </a:r>
            <a:endParaRPr lang="en-US" dirty="0"/>
          </a:p>
        </p:txBody>
      </p:sp>
      <p:sp>
        <p:nvSpPr>
          <p:cNvPr id="3" name="Title 2"/>
          <p:cNvSpPr>
            <a:spLocks noGrp="1"/>
          </p:cNvSpPr>
          <p:nvPr>
            <p:ph type="title"/>
          </p:nvPr>
        </p:nvSpPr>
        <p:spPr/>
        <p:txBody>
          <a:bodyPr/>
          <a:lstStyle/>
          <a:p>
            <a:r>
              <a:rPr lang="en-US" dirty="0"/>
              <a:t>Provisioning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0" name="Picture 2" descr="C:\projects\p42git\tech-summit\2014\supersize-nodejs\logo-che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2352" y="1390729"/>
            <a:ext cx="190500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projects\p42git\tech-summit\2014\supersize-nodejs\logo_vagran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2352" y="4480508"/>
            <a:ext cx="3948451" cy="108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7209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Chronology</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7962" y="1657901"/>
            <a:ext cx="10579230" cy="659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7902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a:t>
            </a:r>
            <a:r>
              <a:rPr lang="en-US" dirty="0" err="1" smtClean="0"/>
              <a:t>MongoDB</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7" name="Picture 2" descr="C:\github\guillaume-brossard-adsk\tech-summit\2014\supersize-nodejs\deploy-mon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3989"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359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Replica Set</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9873" y="1890185"/>
            <a:ext cx="12181821" cy="623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51658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Chronology</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3826" y="1192601"/>
            <a:ext cx="10420540" cy="6924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37282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From Development to Production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100" name="Picture 4" descr="C:\github\guillaume-brossard-adsk\tech-summit\2014\supersize-nodejs\git-fl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5327" y="1890186"/>
            <a:ext cx="8105467" cy="501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5154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Stack Family</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3839" y="1890186"/>
            <a:ext cx="7453341" cy="643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66287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Sys Admin Portal</a:t>
            </a:r>
          </a:p>
          <a:p>
            <a:pPr lvl="1"/>
            <a:r>
              <a:rPr lang="en-US" dirty="0" smtClean="0"/>
              <a:t>Monitor Page</a:t>
            </a:r>
          </a:p>
          <a:p>
            <a:pPr lvl="1"/>
            <a:r>
              <a:rPr lang="en-US" dirty="0" smtClean="0"/>
              <a:t>Logs</a:t>
            </a:r>
          </a:p>
          <a:p>
            <a:pPr lvl="1"/>
            <a:r>
              <a:rPr lang="en-US" dirty="0" smtClean="0"/>
              <a:t>Tracing</a:t>
            </a:r>
            <a:endParaRPr lang="en-US" dirty="0"/>
          </a:p>
        </p:txBody>
      </p:sp>
      <p:sp>
        <p:nvSpPr>
          <p:cNvPr id="3" name="Title 2"/>
          <p:cNvSpPr>
            <a:spLocks noGrp="1"/>
          </p:cNvSpPr>
          <p:nvPr>
            <p:ph type="title"/>
          </p:nvPr>
        </p:nvSpPr>
        <p:spPr/>
        <p:txBody>
          <a:bodyPr/>
          <a:lstStyle/>
          <a:p>
            <a:r>
              <a:rPr lang="en-US" dirty="0"/>
              <a:t> Stack Monitoring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descr="C:\projects\p42git\tech-summit\2014\supersize-nodejs\Monitor Pag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2891" y="1268815"/>
            <a:ext cx="5450758" cy="6743127"/>
          </a:xfrm>
          <a:prstGeom prst="rect">
            <a:avLst/>
          </a:prstGeom>
          <a:noFill/>
          <a:effectLst>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2607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Open the Cloud to Artists and Managers</a:t>
            </a:r>
          </a:p>
          <a:p>
            <a:r>
              <a:rPr lang="en-US" dirty="0" smtClean="0"/>
              <a:t>Multi-segment team, using a Core Services stack</a:t>
            </a:r>
            <a:endParaRPr lang="en-US" dirty="0"/>
          </a:p>
        </p:txBody>
      </p:sp>
      <p:sp>
        <p:nvSpPr>
          <p:cNvPr id="3" name="Title 2"/>
          <p:cNvSpPr>
            <a:spLocks noGrp="1"/>
          </p:cNvSpPr>
          <p:nvPr>
            <p:ph type="title"/>
          </p:nvPr>
        </p:nvSpPr>
        <p:spPr/>
        <p:txBody>
          <a:bodyPr/>
          <a:lstStyle/>
          <a:p>
            <a:r>
              <a:rPr lang="en-US" dirty="0" smtClean="0"/>
              <a:t>M&amp;E Cloud Services - Context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00" y="3661478"/>
            <a:ext cx="7367588" cy="474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50097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Logs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6700" y="2436813"/>
            <a:ext cx="10645775" cy="427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09314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3075" name="Picture 3" descr="C:\projects\p42git\tech-summit\2014\supersize-nodejs\logs_screenshot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5952" y="1495476"/>
            <a:ext cx="10115550" cy="5927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102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Tracing</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098" name="Picture 2" descr="C:\projects\p42git\tech-summit\2014\supersize-nodejs\tracing_screensho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989" y="2463449"/>
            <a:ext cx="1482090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192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Access the stack using </a:t>
            </a:r>
            <a:r>
              <a:rPr lang="en-US" dirty="0" err="1" smtClean="0"/>
              <a:t>ssh</a:t>
            </a:r>
            <a:endParaRPr lang="en-US" dirty="0" smtClean="0"/>
          </a:p>
          <a:p>
            <a:endParaRPr lang="en-US" dirty="0"/>
          </a:p>
          <a:p>
            <a:r>
              <a:rPr lang="en-US" dirty="0" smtClean="0"/>
              <a:t>Scripts</a:t>
            </a:r>
          </a:p>
          <a:p>
            <a:pPr lvl="1"/>
            <a:r>
              <a:rPr lang="en-US" dirty="0" smtClean="0"/>
              <a:t>Tunnel to any instance</a:t>
            </a:r>
          </a:p>
          <a:p>
            <a:pPr lvl="1"/>
            <a:r>
              <a:rPr lang="en-US" dirty="0" smtClean="0"/>
              <a:t>Tunnel to </a:t>
            </a:r>
            <a:r>
              <a:rPr lang="en-US" dirty="0" err="1" smtClean="0"/>
              <a:t>MongoDB</a:t>
            </a:r>
            <a:r>
              <a:rPr lang="en-US" dirty="0" smtClean="0"/>
              <a:t> using </a:t>
            </a:r>
            <a:r>
              <a:rPr lang="en-US" dirty="0" err="1" smtClean="0"/>
              <a:t>RoboMongo</a:t>
            </a:r>
            <a:endParaRPr lang="en-US" dirty="0" smtClean="0"/>
          </a:p>
          <a:p>
            <a:pPr lvl="1"/>
            <a:r>
              <a:rPr lang="en-US" dirty="0" smtClean="0"/>
              <a:t>Node.js remote debugging</a:t>
            </a:r>
            <a:endParaRPr lang="en-US" dirty="0"/>
          </a:p>
        </p:txBody>
      </p:sp>
      <p:sp>
        <p:nvSpPr>
          <p:cNvPr id="3" name="Title 2"/>
          <p:cNvSpPr>
            <a:spLocks noGrp="1"/>
          </p:cNvSpPr>
          <p:nvPr>
            <p:ph type="title"/>
          </p:nvPr>
        </p:nvSpPr>
        <p:spPr/>
        <p:txBody>
          <a:bodyPr/>
          <a:lstStyle/>
          <a:p>
            <a:r>
              <a:rPr lang="en-US" dirty="0"/>
              <a:t>Stack Diagnostic and Debugging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903899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Deployment </a:t>
            </a:r>
            <a:r>
              <a:rPr lang="en-US" dirty="0" smtClean="0"/>
              <a:t>from day 1</a:t>
            </a:r>
          </a:p>
          <a:p>
            <a:endParaRPr lang="en-US" dirty="0"/>
          </a:p>
          <a:p>
            <a:r>
              <a:rPr lang="en-US" dirty="0" smtClean="0"/>
              <a:t>Investment in development/deployment tools</a:t>
            </a:r>
          </a:p>
          <a:p>
            <a:endParaRPr lang="en-US" dirty="0"/>
          </a:p>
          <a:p>
            <a:r>
              <a:rPr lang="en-US" dirty="0" smtClean="0"/>
              <a:t>“Local” </a:t>
            </a:r>
            <a:r>
              <a:rPr lang="en-US" dirty="0" smtClean="0"/>
              <a:t>Deployment</a:t>
            </a:r>
          </a:p>
          <a:p>
            <a:endParaRPr lang="en-US" dirty="0"/>
          </a:p>
          <a:p>
            <a:r>
              <a:rPr lang="en-US" dirty="0"/>
              <a:t>Shared Configuration (</a:t>
            </a:r>
            <a:r>
              <a:rPr lang="en-US" dirty="0" err="1"/>
              <a:t>nconf</a:t>
            </a:r>
            <a:r>
              <a:rPr lang="en-US" dirty="0"/>
              <a:t>)</a:t>
            </a:r>
          </a:p>
          <a:p>
            <a:endParaRPr lang="en-US" dirty="0" smtClean="0"/>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Good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31282910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Chef Server</a:t>
            </a:r>
          </a:p>
          <a:p>
            <a:endParaRPr lang="en-US" dirty="0"/>
          </a:p>
          <a:p>
            <a:r>
              <a:rPr lang="en-US" dirty="0" smtClean="0"/>
              <a:t>Cloud Formation Abstraction</a:t>
            </a:r>
          </a:p>
          <a:p>
            <a:endParaRPr lang="en-US" dirty="0"/>
          </a:p>
          <a:p>
            <a:r>
              <a:rPr lang="en-US" dirty="0" err="1" smtClean="0"/>
              <a:t>Npm</a:t>
            </a:r>
            <a:r>
              <a:rPr lang="en-US" dirty="0" smtClean="0"/>
              <a:t> </a:t>
            </a:r>
            <a:r>
              <a:rPr lang="en-US" dirty="0" smtClean="0"/>
              <a:t>registry</a:t>
            </a:r>
          </a:p>
          <a:p>
            <a:pPr lvl="1"/>
            <a:r>
              <a:rPr lang="en-US" dirty="0" smtClean="0"/>
              <a:t>Private registry would be preferable</a:t>
            </a:r>
          </a:p>
          <a:p>
            <a:pPr lvl="1"/>
            <a:r>
              <a:rPr lang="en-US" dirty="0" err="1"/>
              <a:t>n</a:t>
            </a:r>
            <a:r>
              <a:rPr lang="en-US" dirty="0" err="1" smtClean="0"/>
              <a:t>pm</a:t>
            </a:r>
            <a:r>
              <a:rPr lang="en-US" dirty="0" smtClean="0"/>
              <a:t> lazy, workspace</a:t>
            </a:r>
            <a:endParaRPr lang="en-US" dirty="0"/>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Bad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18703911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953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Easy deployment</a:t>
            </a:r>
          </a:p>
          <a:p>
            <a:endParaRPr lang="en-US" dirty="0" smtClean="0"/>
          </a:p>
          <a:p>
            <a:r>
              <a:rPr lang="en-US" dirty="0" smtClean="0"/>
              <a:t>Deployment as code</a:t>
            </a:r>
          </a:p>
          <a:p>
            <a:endParaRPr lang="en-US" dirty="0" smtClean="0"/>
          </a:p>
          <a:p>
            <a:r>
              <a:rPr lang="en-US" dirty="0" smtClean="0"/>
              <a:t>Small pieces to build something big</a:t>
            </a:r>
          </a:p>
          <a:p>
            <a:endParaRPr lang="en-US" dirty="0" smtClean="0"/>
          </a:p>
          <a:p>
            <a:r>
              <a:rPr lang="en-US" dirty="0" smtClean="0"/>
              <a:t>“Developer-centric” environment</a:t>
            </a:r>
          </a:p>
          <a:p>
            <a:endParaRPr lang="en-US" dirty="0" smtClean="0"/>
          </a:p>
          <a:p>
            <a:r>
              <a:rPr lang="en-US" dirty="0" smtClean="0"/>
              <a:t>Development to be deployment agnostic</a:t>
            </a:r>
            <a:endParaRPr lang="en-US" dirty="0"/>
          </a:p>
        </p:txBody>
      </p:sp>
      <p:sp>
        <p:nvSpPr>
          <p:cNvPr id="3" name="Title 2"/>
          <p:cNvSpPr>
            <a:spLocks noGrp="1"/>
          </p:cNvSpPr>
          <p:nvPr>
            <p:ph type="title"/>
          </p:nvPr>
        </p:nvSpPr>
        <p:spPr/>
        <p:txBody>
          <a:bodyPr/>
          <a:lstStyle/>
          <a:p>
            <a:r>
              <a:rPr lang="en-US" dirty="0" smtClean="0"/>
              <a:t>Deployment Goals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19318717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 Oversight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1677" y="3853646"/>
            <a:ext cx="6853237" cy="223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6704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How Node.js Tinted the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4756" y="1890186"/>
            <a:ext cx="10695689" cy="6113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62868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Amazon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5088" y="1038225"/>
            <a:ext cx="8507412" cy="706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96792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Everything in source control</a:t>
            </a:r>
          </a:p>
          <a:p>
            <a:endParaRPr lang="en-US" dirty="0" smtClean="0"/>
          </a:p>
          <a:p>
            <a:r>
              <a:rPr lang="en-US" dirty="0" smtClean="0"/>
              <a:t>Sync and deploy</a:t>
            </a:r>
          </a:p>
          <a:p>
            <a:endParaRPr lang="en-US" dirty="0" smtClean="0"/>
          </a:p>
          <a:p>
            <a:r>
              <a:rPr lang="en-US" dirty="0" smtClean="0"/>
              <a:t>Use a different repository from the code</a:t>
            </a:r>
          </a:p>
          <a:p>
            <a:endParaRPr lang="en-US" dirty="0" smtClean="0"/>
          </a:p>
          <a:p>
            <a:r>
              <a:rPr lang="en-US" dirty="0" smtClean="0"/>
              <a:t>Branch and tag in deployment repository</a:t>
            </a:r>
            <a:endParaRPr lang="en-US" dirty="0"/>
          </a:p>
        </p:txBody>
      </p:sp>
      <p:sp>
        <p:nvSpPr>
          <p:cNvPr id="3" name="Title 2"/>
          <p:cNvSpPr>
            <a:spLocks noGrp="1"/>
          </p:cNvSpPr>
          <p:nvPr>
            <p:ph type="title"/>
          </p:nvPr>
        </p:nvSpPr>
        <p:spPr/>
        <p:txBody>
          <a:bodyPr/>
          <a:lstStyle/>
          <a:p>
            <a:r>
              <a:rPr lang="en-US" dirty="0"/>
              <a:t>Deployment as code</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3098440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Publish</a:t>
            </a:r>
            <a:endParaRPr lang="en-US" dirty="0"/>
          </a:p>
        </p:txBody>
      </p:sp>
      <p:pic>
        <p:nvPicPr>
          <p:cNvPr id="4"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descr="C:\github\guillaume-brossard-adsk\tech-summit\2014\supersize-nodejs\publis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3988" y="1004999"/>
            <a:ext cx="8593675" cy="713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3474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Publish</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3113" y="1916113"/>
            <a:ext cx="12172950" cy="531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0948498"/>
      </p:ext>
    </p:extLst>
  </p:cSld>
  <p:clrMapOvr>
    <a:masterClrMapping/>
  </p:clrMapOvr>
  <p:timing>
    <p:tnLst>
      <p:par>
        <p:cTn id="1" dur="indefinite" restart="never" nodeType="tmRoot"/>
      </p:par>
    </p:tnLst>
  </p:timing>
</p:sld>
</file>

<file path=ppt/theme/theme1.xml><?xml version="1.0" encoding="utf-8"?>
<a:theme xmlns:a="http://schemas.openxmlformats.org/drawingml/2006/main" name="Autodesk Them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BDEA35F16FD64EAFB50D24D0B278CC" ma:contentTypeVersion="0" ma:contentTypeDescription="Create a new document." ma:contentTypeScope="" ma:versionID="0b7f5383295ef2e64e89ac2495ff3d4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7CF5377-8F54-4882-874E-AEB1934708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30A4799-DAE7-4462-A47C-BF3440F57B22}">
  <ds:schemaRefs>
    <ds:schemaRef ds:uri="http://schemas.microsoft.com/sharepoint/v3/contenttype/forms"/>
  </ds:schemaRefs>
</ds:datastoreItem>
</file>

<file path=customXml/itemProps3.xml><?xml version="1.0" encoding="utf-8"?>
<ds:datastoreItem xmlns:ds="http://schemas.openxmlformats.org/officeDocument/2006/customXml" ds:itemID="{DB3AD410-478E-4068-B103-32D60D437510}">
  <ds:schemaRefs>
    <ds:schemaRef ds:uri="http://schemas.microsoft.com/office/infopath/2007/PartnerControls"/>
    <ds:schemaRef ds:uri="http://schemas.microsoft.com/office/2006/documentManagement/types"/>
    <ds:schemaRef ds:uri="http://purl.org/dc/terms/"/>
    <ds:schemaRef ds:uri="http://www.w3.org/XML/1998/namespace"/>
    <ds:schemaRef ds:uri="http://schemas.microsoft.com/office/2006/metadata/properties"/>
    <ds:schemaRef ds:uri="http://purl.org/dc/elements/1.1/"/>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3699</TotalTime>
  <Words>1454</Words>
  <Application>Microsoft Office PowerPoint</Application>
  <PresentationFormat>Custom</PresentationFormat>
  <Paragraphs>281</Paragraphs>
  <Slides>26</Slides>
  <Notes>26</Notes>
  <HiddenSlides>0</HiddenSlides>
  <MMClips>0</MMClips>
  <ScaleCrop>false</ScaleCrop>
  <HeadingPairs>
    <vt:vector size="4" baseType="variant">
      <vt:variant>
        <vt:lpstr>Theme</vt:lpstr>
      </vt:variant>
      <vt:variant>
        <vt:i4>2</vt:i4>
      </vt:variant>
      <vt:variant>
        <vt:lpstr>Slide Titles</vt:lpstr>
      </vt:variant>
      <vt:variant>
        <vt:i4>26</vt:i4>
      </vt:variant>
    </vt:vector>
  </HeadingPairs>
  <TitlesOfParts>
    <vt:vector size="28" baseType="lpstr">
      <vt:lpstr>Autodesk Theme</vt:lpstr>
      <vt:lpstr>Custom Design</vt:lpstr>
      <vt:lpstr>PowerPoint Presentation</vt:lpstr>
      <vt:lpstr>M&amp;E Cloud Services - Context</vt:lpstr>
      <vt:lpstr>Deployment Goals</vt:lpstr>
      <vt:lpstr>Architecture Oversight</vt:lpstr>
      <vt:lpstr>Architecture How Node.js Tinted the Architecture</vt:lpstr>
      <vt:lpstr>Architecture Amazon</vt:lpstr>
      <vt:lpstr>Deployment as code</vt:lpstr>
      <vt:lpstr>Publish</vt:lpstr>
      <vt:lpstr>Publish</vt:lpstr>
      <vt:lpstr>Provisioning</vt:lpstr>
      <vt:lpstr>Cloud Formation</vt:lpstr>
      <vt:lpstr>Provisioning</vt:lpstr>
      <vt:lpstr>Provisioning - Chronology</vt:lpstr>
      <vt:lpstr>Provisioning - MongoDB</vt:lpstr>
      <vt:lpstr>MongoDB – Replica Set</vt:lpstr>
      <vt:lpstr>MongoDB – Chronology</vt:lpstr>
      <vt:lpstr>From Development to Production</vt:lpstr>
      <vt:lpstr>Stack Family</vt:lpstr>
      <vt:lpstr> Stack Monitoring</vt:lpstr>
      <vt:lpstr> Logs Architecture</vt:lpstr>
      <vt:lpstr> Logs</vt:lpstr>
      <vt:lpstr>Tracing</vt:lpstr>
      <vt:lpstr>Stack Diagnostic and Debugging</vt:lpstr>
      <vt:lpstr>Lessons Learned The Good Parts</vt:lpstr>
      <vt:lpstr>Lessons Learned The Bad Parts</vt:lpstr>
      <vt:lpstr>PowerPoint Presentation</vt:lpstr>
    </vt:vector>
  </TitlesOfParts>
  <Company>Autodesk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Murtaza Bhori</dc:creator>
  <cp:keywords>Autodesk Technical Summit 2014;Template</cp:keywords>
  <cp:lastModifiedBy>Guillaume Brossard</cp:lastModifiedBy>
  <cp:revision>303</cp:revision>
  <cp:lastPrinted>2014-05-20T12:07:02Z</cp:lastPrinted>
  <dcterms:created xsi:type="dcterms:W3CDTF">2012-10-19T15:38:24Z</dcterms:created>
  <dcterms:modified xsi:type="dcterms:W3CDTF">2014-05-20T18:01:54Z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0x01010084BDEA35F16FD64EAFB50D24D0B278CC</vt:lpwstr>
  </property>
</Properties>
</file>